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roxima Nova"/>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9" roundtripDataSignature="AMtx7mhYWo5EVSZlbix/UVh8gaKBgEku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59D943-F544-45A7-BFE0-A4442AFAE28A}">
  <a:tblStyle styleId="{2859D943-F544-45A7-BFE0-A4442AFAE28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italic.fntdata"/><Relationship Id="rId14" Type="http://schemas.openxmlformats.org/officeDocument/2006/relationships/slide" Target="slides/slide8.xml"/><Relationship Id="rId36" Type="http://schemas.openxmlformats.org/officeDocument/2006/relationships/font" Target="fonts/ProximaNova-bold.fntdata"/><Relationship Id="rId17" Type="http://schemas.openxmlformats.org/officeDocument/2006/relationships/slide" Target="slides/slide11.xml"/><Relationship Id="rId39" Type="http://customschemas.google.com/relationships/presentationmetadata" Target="metadata"/><Relationship Id="rId16" Type="http://schemas.openxmlformats.org/officeDocument/2006/relationships/slide" Target="slides/slide10.xml"/><Relationship Id="rId38" Type="http://schemas.openxmlformats.org/officeDocument/2006/relationships/font" Target="fonts/ProximaNov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fc4b6cf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fc4b6cf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9"/>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9"/>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29"/>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8"/>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0" name="Google Shape;50;p38"/>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 name="Shape 19"/>
        <p:cNvGrpSpPr/>
        <p:nvPr/>
      </p:nvGrpSpPr>
      <p:grpSpPr>
        <a:xfrm>
          <a:off x="0" y="0"/>
          <a:ext cx="0" cy="0"/>
          <a:chOff x="0" y="0"/>
          <a:chExt cx="0" cy="0"/>
        </a:xfrm>
      </p:grpSpPr>
      <p:sp>
        <p:nvSpPr>
          <p:cNvPr id="20" name="Google Shape;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cxnSp>
        <p:nvCxnSpPr>
          <p:cNvPr id="22" name="Google Shape;22;p3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3" name="Google Shape;23;p3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3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4" name="Shape 34"/>
        <p:cNvGrpSpPr/>
        <p:nvPr/>
      </p:nvGrpSpPr>
      <p:grpSpPr>
        <a:xfrm>
          <a:off x="0" y="0"/>
          <a:ext cx="0" cy="0"/>
          <a:chOff x="0" y="0"/>
          <a:chExt cx="0" cy="0"/>
        </a:xfrm>
      </p:grpSpPr>
      <p:sp>
        <p:nvSpPr>
          <p:cNvPr id="35" name="Google Shape;35;p35"/>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36"/>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 name="Google Shape;39;p36"/>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0" name="Google Shape;40;p36"/>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36"/>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3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 name="Google Shape;4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37"/>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6" name="Google Shape;4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arxiv.org/abs/2306.06063"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306399" y="719200"/>
            <a:ext cx="8385900" cy="1457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omic Sans MS"/>
                <a:ea typeface="Comic Sans MS"/>
                <a:cs typeface="Comic Sans MS"/>
                <a:sym typeface="Comic Sans MS"/>
              </a:rPr>
              <a:t>Virtual Node Tuning for Few-shot Node Classification</a:t>
            </a:r>
            <a:r>
              <a:rPr lang="en-US"/>
              <a:t> </a:t>
            </a:r>
            <a:endParaRPr/>
          </a:p>
        </p:txBody>
      </p:sp>
      <p:sp>
        <p:nvSpPr>
          <p:cNvPr id="57" name="Google Shape;57;p1"/>
          <p:cNvSpPr txBox="1"/>
          <p:nvPr>
            <p:ph idx="1" type="subTitle"/>
          </p:nvPr>
        </p:nvSpPr>
        <p:spPr>
          <a:xfrm>
            <a:off x="5045575" y="4285514"/>
            <a:ext cx="8118600" cy="787500"/>
          </a:xfrm>
          <a:prstGeom prst="rect">
            <a:avLst/>
          </a:prstGeom>
          <a:noFill/>
          <a:ln>
            <a:noFill/>
          </a:ln>
        </p:spPr>
        <p:txBody>
          <a:bodyPr anchorCtr="0" anchor="t" bIns="91425" lIns="91425" spcFirstLastPara="1" rIns="91425" wrap="square" tIns="91425">
            <a:normAutofit fontScale="92500" lnSpcReduction="10000"/>
          </a:bodyPr>
          <a:lstStyle/>
          <a:p>
            <a:pPr indent="-381000" lvl="0" marL="457200" rtl="0" algn="l">
              <a:lnSpc>
                <a:spcPct val="100000"/>
              </a:lnSpc>
              <a:spcBef>
                <a:spcPts val="0"/>
              </a:spcBef>
              <a:spcAft>
                <a:spcPts val="0"/>
              </a:spcAft>
              <a:buSzPct val="108108"/>
              <a:buFont typeface="Comic Sans MS"/>
              <a:buChar char="-"/>
            </a:pPr>
            <a:r>
              <a:rPr lang="en-US">
                <a:latin typeface="Comic Sans MS"/>
                <a:ea typeface="Comic Sans MS"/>
                <a:cs typeface="Comic Sans MS"/>
                <a:sym typeface="Comic Sans MS"/>
              </a:rPr>
              <a:t>Jay Patel, Shrey Patel, </a:t>
            </a:r>
            <a:br>
              <a:rPr lang="en-US">
                <a:latin typeface="Comic Sans MS"/>
                <a:ea typeface="Comic Sans MS"/>
                <a:cs typeface="Comic Sans MS"/>
                <a:sym typeface="Comic Sans MS"/>
              </a:rPr>
            </a:br>
            <a:r>
              <a:rPr lang="en-US">
                <a:latin typeface="Comic Sans MS"/>
                <a:ea typeface="Comic Sans MS"/>
                <a:cs typeface="Comic Sans MS"/>
                <a:sym typeface="Comic Sans MS"/>
              </a:rPr>
              <a:t>Ankush Singh </a:t>
            </a:r>
            <a:endParaRPr>
              <a:latin typeface="Comic Sans MS"/>
              <a:ea typeface="Comic Sans MS"/>
              <a:cs typeface="Comic Sans MS"/>
              <a:sym typeface="Comic Sans MS"/>
            </a:endParaRPr>
          </a:p>
        </p:txBody>
      </p:sp>
      <p:pic>
        <p:nvPicPr>
          <p:cNvPr id="58" name="Google Shape;58;p1"/>
          <p:cNvPicPr preferRelativeResize="0"/>
          <p:nvPr/>
        </p:nvPicPr>
        <p:blipFill rotWithShape="1">
          <a:blip r:embed="rId3">
            <a:alphaModFix/>
          </a:blip>
          <a:srcRect b="0" l="0" r="0" t="0"/>
          <a:stretch/>
        </p:blipFill>
        <p:spPr>
          <a:xfrm>
            <a:off x="234500" y="3299825"/>
            <a:ext cx="2885203" cy="16044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0"/>
          <p:cNvSpPr txBox="1"/>
          <p:nvPr>
            <p:ph type="title"/>
          </p:nvPr>
        </p:nvSpPr>
        <p:spPr>
          <a:xfrm>
            <a:off x="182525" y="452288"/>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200">
                <a:solidFill>
                  <a:srgbClr val="0D0D0D"/>
                </a:solidFill>
                <a:highlight>
                  <a:srgbClr val="FFFFFF"/>
                </a:highlight>
                <a:latin typeface="Comic Sans MS"/>
                <a:ea typeface="Comic Sans MS"/>
                <a:cs typeface="Comic Sans MS"/>
                <a:sym typeface="Comic Sans MS"/>
              </a:rPr>
              <a:t>Definition 3. General Few-shot Node Classification:</a:t>
            </a:r>
            <a:endParaRPr b="1" sz="3800">
              <a:latin typeface="Comic Sans MS"/>
              <a:ea typeface="Comic Sans MS"/>
              <a:cs typeface="Comic Sans MS"/>
              <a:sym typeface="Comic Sans MS"/>
            </a:endParaRPr>
          </a:p>
        </p:txBody>
      </p:sp>
      <p:sp>
        <p:nvSpPr>
          <p:cNvPr id="125" name="Google Shape;125;p10"/>
          <p:cNvSpPr txBox="1"/>
          <p:nvPr>
            <p:ph idx="1" type="body"/>
          </p:nvPr>
        </p:nvSpPr>
        <p:spPr>
          <a:xfrm>
            <a:off x="182525" y="1085050"/>
            <a:ext cx="8649900" cy="3840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200"/>
              </a:spcBef>
              <a:spcAft>
                <a:spcPts val="0"/>
              </a:spcAft>
              <a:buSzPts val="1800"/>
              <a:buNone/>
            </a:pPr>
            <a:r>
              <a:rPr lang="en-US" sz="1700">
                <a:solidFill>
                  <a:srgbClr val="000000"/>
                </a:solidFill>
                <a:latin typeface="Comic Sans MS"/>
                <a:ea typeface="Comic Sans MS"/>
                <a:cs typeface="Comic Sans MS"/>
                <a:sym typeface="Comic Sans MS"/>
              </a:rPr>
              <a:t>For a graph 𝐺=(𝐴,𝑋)</a:t>
            </a:r>
            <a:r>
              <a:rPr i="1" lang="en-US" sz="1700">
                <a:solidFill>
                  <a:srgbClr val="000000"/>
                </a:solidFill>
                <a:latin typeface="Comic Sans MS"/>
                <a:ea typeface="Comic Sans MS"/>
                <a:cs typeface="Comic Sans MS"/>
                <a:sym typeface="Comic Sans MS"/>
              </a:rPr>
              <a:t>G</a:t>
            </a:r>
            <a:r>
              <a:rPr lang="en-US" sz="1700">
                <a:solidFill>
                  <a:srgbClr val="000000"/>
                </a:solidFill>
                <a:latin typeface="Comic Sans MS"/>
                <a:ea typeface="Comic Sans MS"/>
                <a:cs typeface="Comic Sans MS"/>
                <a:sym typeface="Comic Sans MS"/>
              </a:rPr>
              <a:t>=(</a:t>
            </a:r>
            <a:r>
              <a:rPr b="1" lang="en-US" sz="1700">
                <a:solidFill>
                  <a:srgbClr val="000000"/>
                </a:solidFill>
                <a:latin typeface="Comic Sans MS"/>
                <a:ea typeface="Comic Sans MS"/>
                <a:cs typeface="Comic Sans MS"/>
                <a:sym typeface="Comic Sans MS"/>
              </a:rPr>
              <a:t>A</a:t>
            </a:r>
            <a:r>
              <a:rPr lang="en-US" sz="1700">
                <a:solidFill>
                  <a:srgbClr val="000000"/>
                </a:solidFill>
                <a:latin typeface="Comic Sans MS"/>
                <a:ea typeface="Comic Sans MS"/>
                <a:cs typeface="Comic Sans MS"/>
                <a:sym typeface="Comic Sans MS"/>
              </a:rPr>
              <a:t>,</a:t>
            </a:r>
            <a:r>
              <a:rPr b="1" lang="en-US" sz="1700">
                <a:solidFill>
                  <a:srgbClr val="000000"/>
                </a:solidFill>
                <a:latin typeface="Comic Sans MS"/>
                <a:ea typeface="Comic Sans MS"/>
                <a:cs typeface="Comic Sans MS"/>
                <a:sym typeface="Comic Sans MS"/>
              </a:rPr>
              <a:t>X</a:t>
            </a:r>
            <a:r>
              <a:rPr lang="en-US" sz="1700">
                <a:solidFill>
                  <a:srgbClr val="000000"/>
                </a:solidFill>
                <a:latin typeface="Comic Sans MS"/>
                <a:ea typeface="Comic Sans MS"/>
                <a:cs typeface="Comic Sans MS"/>
                <a:sym typeface="Comic Sans MS"/>
              </a:rPr>
              <a:t>) with node features 𝑋</a:t>
            </a:r>
            <a:r>
              <a:rPr b="1" lang="en-US" sz="1700">
                <a:solidFill>
                  <a:srgbClr val="000000"/>
                </a:solidFill>
                <a:latin typeface="Comic Sans MS"/>
                <a:ea typeface="Comic Sans MS"/>
                <a:cs typeface="Comic Sans MS"/>
                <a:sym typeface="Comic Sans MS"/>
              </a:rPr>
              <a:t>X</a:t>
            </a:r>
            <a:r>
              <a:rPr lang="en-US" sz="1700">
                <a:solidFill>
                  <a:srgbClr val="000000"/>
                </a:solidFill>
                <a:latin typeface="Comic Sans MS"/>
                <a:ea typeface="Comic Sans MS"/>
                <a:cs typeface="Comic Sans MS"/>
                <a:sym typeface="Comic Sans MS"/>
              </a:rPr>
              <a:t> and adjacency matrix 𝐴</a:t>
            </a:r>
            <a:r>
              <a:rPr b="1" lang="en-US" sz="1700">
                <a:solidFill>
                  <a:srgbClr val="000000"/>
                </a:solidFill>
                <a:latin typeface="Comic Sans MS"/>
                <a:ea typeface="Comic Sans MS"/>
                <a:cs typeface="Comic Sans MS"/>
                <a:sym typeface="Comic Sans MS"/>
              </a:rPr>
              <a:t>A</a:t>
            </a:r>
            <a:r>
              <a:rPr lang="en-US" sz="1700">
                <a:solidFill>
                  <a:srgbClr val="000000"/>
                </a:solidFill>
                <a:latin typeface="Comic Sans MS"/>
                <a:ea typeface="Comic Sans MS"/>
                <a:cs typeface="Comic Sans MS"/>
                <a:sym typeface="Comic Sans MS"/>
              </a:rPr>
              <a:t>, and a disjoint node label space 𝐶={𝐶𝑏𝑎𝑠𝑒,𝐶𝑛𝑜𝑣𝑒𝑙}</a:t>
            </a:r>
            <a:r>
              <a:rPr i="1" lang="en-US" sz="1700">
                <a:solidFill>
                  <a:srgbClr val="000000"/>
                </a:solidFill>
                <a:latin typeface="Comic Sans MS"/>
                <a:ea typeface="Comic Sans MS"/>
                <a:cs typeface="Comic Sans MS"/>
                <a:sym typeface="Comic Sans MS"/>
              </a:rPr>
              <a:t>C</a:t>
            </a:r>
            <a:r>
              <a:rPr lang="en-US" sz="1700">
                <a:solidFill>
                  <a:srgbClr val="000000"/>
                </a:solidFill>
                <a:latin typeface="Comic Sans MS"/>
                <a:ea typeface="Comic Sans MS"/>
                <a:cs typeface="Comic Sans MS"/>
                <a:sym typeface="Comic Sans MS"/>
              </a:rPr>
              <a:t>={</a:t>
            </a:r>
            <a:r>
              <a:rPr i="1" lang="en-US" sz="1700">
                <a:solidFill>
                  <a:srgbClr val="000000"/>
                </a:solidFill>
                <a:latin typeface="Comic Sans MS"/>
                <a:ea typeface="Comic Sans MS"/>
                <a:cs typeface="Comic Sans MS"/>
                <a:sym typeface="Comic Sans MS"/>
              </a:rPr>
              <a:t>Cbase</a:t>
            </a:r>
            <a:r>
              <a:rPr lang="en-US" sz="1700">
                <a:solidFill>
                  <a:srgbClr val="000000"/>
                </a:solidFill>
                <a:latin typeface="Comic Sans MS"/>
                <a:ea typeface="Comic Sans MS"/>
                <a:cs typeface="Comic Sans MS"/>
                <a:sym typeface="Comic Sans MS"/>
              </a:rPr>
              <a:t>​,</a:t>
            </a:r>
            <a:r>
              <a:rPr i="1" lang="en-US" sz="1700">
                <a:solidFill>
                  <a:srgbClr val="000000"/>
                </a:solidFill>
                <a:latin typeface="Comic Sans MS"/>
                <a:ea typeface="Comic Sans MS"/>
                <a:cs typeface="Comic Sans MS"/>
                <a:sym typeface="Comic Sans MS"/>
              </a:rPr>
              <a:t>Cnovel</a:t>
            </a:r>
            <a:r>
              <a:rPr lang="en-US" sz="1700">
                <a:solidFill>
                  <a:srgbClr val="000000"/>
                </a:solidFill>
                <a:latin typeface="Comic Sans MS"/>
                <a:ea typeface="Comic Sans MS"/>
                <a:cs typeface="Comic Sans MS"/>
                <a:sym typeface="Comic Sans MS"/>
              </a:rPr>
              <a:t>​}, the generalized FSNC problem is to train on 𝑀</a:t>
            </a:r>
            <a:r>
              <a:rPr i="1" lang="en-US" sz="1700">
                <a:solidFill>
                  <a:srgbClr val="000000"/>
                </a:solidFill>
                <a:latin typeface="Comic Sans MS"/>
                <a:ea typeface="Comic Sans MS"/>
                <a:cs typeface="Comic Sans MS"/>
                <a:sym typeface="Comic Sans MS"/>
              </a:rPr>
              <a:t>M</a:t>
            </a:r>
            <a:r>
              <a:rPr lang="en-US" sz="1700">
                <a:solidFill>
                  <a:srgbClr val="000000"/>
                </a:solidFill>
                <a:latin typeface="Comic Sans MS"/>
                <a:ea typeface="Comic Sans MS"/>
                <a:cs typeface="Comic Sans MS"/>
                <a:sym typeface="Comic Sans MS"/>
              </a:rPr>
              <a:t> tasks from 𝐶𝑏𝑎𝑠𝑒</a:t>
            </a:r>
            <a:r>
              <a:rPr i="1" lang="en-US" sz="1700">
                <a:solidFill>
                  <a:srgbClr val="000000"/>
                </a:solidFill>
                <a:latin typeface="Comic Sans MS"/>
                <a:ea typeface="Comic Sans MS"/>
                <a:cs typeface="Comic Sans MS"/>
                <a:sym typeface="Comic Sans MS"/>
              </a:rPr>
              <a:t>Cbase</a:t>
            </a:r>
            <a:r>
              <a:rPr lang="en-US" sz="1700">
                <a:solidFill>
                  <a:srgbClr val="000000"/>
                </a:solidFill>
                <a:latin typeface="Comic Sans MS"/>
                <a:ea typeface="Comic Sans MS"/>
                <a:cs typeface="Comic Sans MS"/>
                <a:sym typeface="Comic Sans MS"/>
              </a:rPr>
              <a:t>​ and classify nodes in tasks sampled from 𝐶𝑛𝑜𝑣𝑒𝑙</a:t>
            </a:r>
            <a:r>
              <a:rPr i="1" lang="en-US" sz="1700">
                <a:solidFill>
                  <a:srgbClr val="000000"/>
                </a:solidFill>
                <a:latin typeface="Comic Sans MS"/>
                <a:ea typeface="Comic Sans MS"/>
                <a:cs typeface="Comic Sans MS"/>
                <a:sym typeface="Comic Sans MS"/>
              </a:rPr>
              <a:t>Cnovel</a:t>
            </a:r>
            <a:r>
              <a:rPr lang="en-US" sz="1700">
                <a:solidFill>
                  <a:srgbClr val="000000"/>
                </a:solidFill>
                <a:latin typeface="Comic Sans MS"/>
                <a:ea typeface="Comic Sans MS"/>
                <a:cs typeface="Comic Sans MS"/>
                <a:sym typeface="Comic Sans MS"/>
              </a:rPr>
              <a:t>​ with few-shot labels.</a:t>
            </a:r>
            <a:endParaRPr sz="1700">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0"/>
              </a:spcAft>
              <a:buSzPts val="1800"/>
              <a:buNone/>
            </a:pPr>
            <a:r>
              <a:rPr lang="en-US" sz="1700">
                <a:solidFill>
                  <a:srgbClr val="000000"/>
                </a:solidFill>
                <a:latin typeface="Comic Sans MS"/>
                <a:ea typeface="Comic Sans MS"/>
                <a:cs typeface="Comic Sans MS"/>
                <a:sym typeface="Comic Sans MS"/>
              </a:rPr>
              <a:t>Mathematically, the objective is to optimize the model on the support set </a:t>
            </a:r>
            <a:r>
              <a:rPr i="1" lang="en-US" sz="1700">
                <a:solidFill>
                  <a:srgbClr val="000000"/>
                </a:solidFill>
                <a:latin typeface="Comic Sans MS"/>
                <a:ea typeface="Comic Sans MS"/>
                <a:cs typeface="Comic Sans MS"/>
                <a:sym typeface="Comic Sans MS"/>
              </a:rPr>
              <a:t>S</a:t>
            </a:r>
            <a:r>
              <a:rPr lang="en-US" sz="1700">
                <a:solidFill>
                  <a:srgbClr val="000000"/>
                </a:solidFill>
                <a:latin typeface="Comic Sans MS"/>
                <a:ea typeface="Comic Sans MS"/>
                <a:cs typeface="Comic Sans MS"/>
                <a:sym typeface="Comic Sans MS"/>
              </a:rPr>
              <a:t> from </a:t>
            </a:r>
            <a:r>
              <a:rPr i="1" lang="en-US" sz="1700">
                <a:solidFill>
                  <a:srgbClr val="000000"/>
                </a:solidFill>
                <a:latin typeface="Comic Sans MS"/>
                <a:ea typeface="Comic Sans MS"/>
                <a:cs typeface="Comic Sans MS"/>
                <a:sym typeface="Comic Sans MS"/>
              </a:rPr>
              <a:t>Cbase</a:t>
            </a:r>
            <a:r>
              <a:rPr lang="en-US" sz="1700">
                <a:solidFill>
                  <a:srgbClr val="000000"/>
                </a:solidFill>
                <a:latin typeface="Comic Sans MS"/>
                <a:ea typeface="Comic Sans MS"/>
                <a:cs typeface="Comic Sans MS"/>
                <a:sym typeface="Comic Sans MS"/>
              </a:rPr>
              <a:t>​ for each </a:t>
            </a:r>
            <a:r>
              <a:rPr i="1" lang="en-US" sz="1700">
                <a:solidFill>
                  <a:srgbClr val="000000"/>
                </a:solidFill>
                <a:latin typeface="Comic Sans MS"/>
                <a:ea typeface="Comic Sans MS"/>
                <a:cs typeface="Comic Sans MS"/>
                <a:sym typeface="Comic Sans MS"/>
              </a:rPr>
              <a:t>N</a:t>
            </a:r>
            <a:r>
              <a:rPr lang="en-US" sz="1700">
                <a:solidFill>
                  <a:srgbClr val="000000"/>
                </a:solidFill>
                <a:latin typeface="Comic Sans MS"/>
                <a:ea typeface="Comic Sans MS"/>
                <a:cs typeface="Comic Sans MS"/>
                <a:sym typeface="Comic Sans MS"/>
              </a:rPr>
              <a:t>-way </a:t>
            </a:r>
            <a:r>
              <a:rPr i="1" lang="en-US" sz="1700">
                <a:solidFill>
                  <a:srgbClr val="000000"/>
                </a:solidFill>
                <a:latin typeface="Comic Sans MS"/>
                <a:ea typeface="Comic Sans MS"/>
                <a:cs typeface="Comic Sans MS"/>
                <a:sym typeface="Comic Sans MS"/>
              </a:rPr>
              <a:t>K</a:t>
            </a:r>
            <a:r>
              <a:rPr lang="en-US" sz="1700">
                <a:solidFill>
                  <a:srgbClr val="000000"/>
                </a:solidFill>
                <a:latin typeface="Comic Sans MS"/>
                <a:ea typeface="Comic Sans MS"/>
                <a:cs typeface="Comic Sans MS"/>
                <a:sym typeface="Comic Sans MS"/>
              </a:rPr>
              <a:t>-shot task and predict the labels for the query set </a:t>
            </a:r>
            <a:r>
              <a:rPr i="1" lang="en-US" sz="1700">
                <a:solidFill>
                  <a:srgbClr val="000000"/>
                </a:solidFill>
                <a:latin typeface="Comic Sans MS"/>
                <a:ea typeface="Comic Sans MS"/>
                <a:cs typeface="Comic Sans MS"/>
                <a:sym typeface="Comic Sans MS"/>
              </a:rPr>
              <a:t>Q</a:t>
            </a:r>
            <a:r>
              <a:rPr lang="en-US" sz="1700">
                <a:solidFill>
                  <a:srgbClr val="000000"/>
                </a:solidFill>
                <a:latin typeface="Comic Sans MS"/>
                <a:ea typeface="Comic Sans MS"/>
                <a:cs typeface="Comic Sans MS"/>
                <a:sym typeface="Comic Sans MS"/>
              </a:rPr>
              <a:t> from </a:t>
            </a:r>
            <a:r>
              <a:rPr i="1" lang="en-US" sz="1700">
                <a:solidFill>
                  <a:srgbClr val="000000"/>
                </a:solidFill>
                <a:latin typeface="Comic Sans MS"/>
                <a:ea typeface="Comic Sans MS"/>
                <a:cs typeface="Comic Sans MS"/>
                <a:sym typeface="Comic Sans MS"/>
              </a:rPr>
              <a:t>Cnovel</a:t>
            </a:r>
            <a:r>
              <a:rPr lang="en-US" sz="1700">
                <a:solidFill>
                  <a:srgbClr val="000000"/>
                </a:solidFill>
                <a:latin typeface="Comic Sans MS"/>
                <a:ea typeface="Comic Sans MS"/>
                <a:cs typeface="Comic Sans MS"/>
                <a:sym typeface="Comic Sans MS"/>
              </a:rPr>
              <a:t>​:</a:t>
            </a:r>
            <a:endParaRPr sz="1700">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0"/>
              </a:spcAft>
              <a:buSzPts val="1800"/>
              <a:buNone/>
            </a:pPr>
            <a:r>
              <a:t/>
            </a:r>
            <a:endParaRPr sz="1700">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0"/>
              </a:spcAft>
              <a:buSzPts val="1800"/>
              <a:buNone/>
            </a:pPr>
            <a:r>
              <a:rPr lang="en-US" sz="1700">
                <a:solidFill>
                  <a:srgbClr val="000000"/>
                </a:solidFill>
                <a:latin typeface="Comic Sans MS"/>
                <a:ea typeface="Comic Sans MS"/>
                <a:cs typeface="Comic Sans MS"/>
                <a:sym typeface="Comic Sans MS"/>
              </a:rPr>
              <a:t>where 𝐿 is the loss function (e.g., cross-entropy), </a:t>
            </a:r>
            <a:r>
              <a:rPr i="1" lang="en-US" sz="1700">
                <a:solidFill>
                  <a:srgbClr val="000000"/>
                </a:solidFill>
                <a:latin typeface="Comic Sans MS"/>
                <a:ea typeface="Comic Sans MS"/>
                <a:cs typeface="Comic Sans MS"/>
                <a:sym typeface="Comic Sans MS"/>
              </a:rPr>
              <a:t>fψ</a:t>
            </a:r>
            <a:r>
              <a:rPr lang="en-US" sz="1700">
                <a:solidFill>
                  <a:srgbClr val="000000"/>
                </a:solidFill>
                <a:latin typeface="Comic Sans MS"/>
                <a:ea typeface="Comic Sans MS"/>
                <a:cs typeface="Comic Sans MS"/>
                <a:sym typeface="Comic Sans MS"/>
              </a:rPr>
              <a:t>​ is the classifier, </a:t>
            </a:r>
            <a:r>
              <a:rPr b="1" lang="en-US" sz="1700">
                <a:solidFill>
                  <a:srgbClr val="000000"/>
                </a:solidFill>
                <a:latin typeface="Comic Sans MS"/>
                <a:ea typeface="Comic Sans MS"/>
                <a:cs typeface="Comic Sans MS"/>
                <a:sym typeface="Comic Sans MS"/>
              </a:rPr>
              <a:t>X</a:t>
            </a:r>
            <a:r>
              <a:rPr i="1" lang="en-US" sz="1700">
                <a:solidFill>
                  <a:srgbClr val="000000"/>
                </a:solidFill>
                <a:latin typeface="Comic Sans MS"/>
                <a:ea typeface="Comic Sans MS"/>
                <a:cs typeface="Comic Sans MS"/>
                <a:sym typeface="Comic Sans MS"/>
              </a:rPr>
              <a:t>S</a:t>
            </a:r>
            <a:r>
              <a:rPr lang="en-US" sz="1700">
                <a:solidFill>
                  <a:srgbClr val="000000"/>
                </a:solidFill>
                <a:latin typeface="Comic Sans MS"/>
                <a:ea typeface="Comic Sans MS"/>
                <a:cs typeface="Comic Sans MS"/>
                <a:sym typeface="Comic Sans MS"/>
              </a:rPr>
              <a:t>​ and </a:t>
            </a:r>
            <a:r>
              <a:rPr b="1" lang="en-US" sz="1700">
                <a:solidFill>
                  <a:srgbClr val="000000"/>
                </a:solidFill>
                <a:latin typeface="Comic Sans MS"/>
                <a:ea typeface="Comic Sans MS"/>
                <a:cs typeface="Comic Sans MS"/>
                <a:sym typeface="Comic Sans MS"/>
              </a:rPr>
              <a:t>A</a:t>
            </a:r>
            <a:r>
              <a:rPr i="1" lang="en-US" sz="1700">
                <a:solidFill>
                  <a:srgbClr val="000000"/>
                </a:solidFill>
                <a:latin typeface="Comic Sans MS"/>
                <a:ea typeface="Comic Sans MS"/>
                <a:cs typeface="Comic Sans MS"/>
                <a:sym typeface="Comic Sans MS"/>
              </a:rPr>
              <a:t>S</a:t>
            </a:r>
            <a:r>
              <a:rPr lang="en-US" sz="1700">
                <a:solidFill>
                  <a:srgbClr val="000000"/>
                </a:solidFill>
                <a:latin typeface="Comic Sans MS"/>
                <a:ea typeface="Comic Sans MS"/>
                <a:cs typeface="Comic Sans MS"/>
                <a:sym typeface="Comic Sans MS"/>
              </a:rPr>
              <a:t>​ are the features and adjacency matrix for the support set </a:t>
            </a:r>
            <a:r>
              <a:rPr i="1" lang="en-US" sz="1700">
                <a:solidFill>
                  <a:srgbClr val="000000"/>
                </a:solidFill>
                <a:latin typeface="Comic Sans MS"/>
                <a:ea typeface="Comic Sans MS"/>
                <a:cs typeface="Comic Sans MS"/>
                <a:sym typeface="Comic Sans MS"/>
              </a:rPr>
              <a:t>S</a:t>
            </a:r>
            <a:r>
              <a:rPr lang="en-US" sz="1700">
                <a:solidFill>
                  <a:srgbClr val="000000"/>
                </a:solidFill>
                <a:latin typeface="Comic Sans MS"/>
                <a:ea typeface="Comic Sans MS"/>
                <a:cs typeface="Comic Sans MS"/>
                <a:sym typeface="Comic Sans MS"/>
              </a:rPr>
              <a:t>, </a:t>
            </a:r>
            <a:r>
              <a:rPr i="1" lang="en-US" sz="1700">
                <a:solidFill>
                  <a:srgbClr val="000000"/>
                </a:solidFill>
                <a:latin typeface="Comic Sans MS"/>
                <a:ea typeface="Comic Sans MS"/>
                <a:cs typeface="Comic Sans MS"/>
                <a:sym typeface="Comic Sans MS"/>
              </a:rPr>
              <a:t>YS</a:t>
            </a:r>
            <a:r>
              <a:rPr lang="en-US" sz="1700">
                <a:solidFill>
                  <a:srgbClr val="000000"/>
                </a:solidFill>
                <a:latin typeface="Comic Sans MS"/>
                <a:ea typeface="Comic Sans MS"/>
                <a:cs typeface="Comic Sans MS"/>
                <a:sym typeface="Comic Sans MS"/>
              </a:rPr>
              <a:t>​ are the labels for </a:t>
            </a:r>
            <a:r>
              <a:rPr i="1" lang="en-US" sz="1700">
                <a:solidFill>
                  <a:srgbClr val="000000"/>
                </a:solidFill>
                <a:latin typeface="Comic Sans MS"/>
                <a:ea typeface="Comic Sans MS"/>
                <a:cs typeface="Comic Sans MS"/>
                <a:sym typeface="Comic Sans MS"/>
              </a:rPr>
              <a:t>S</a:t>
            </a:r>
            <a:r>
              <a:rPr lang="en-US" sz="1700">
                <a:solidFill>
                  <a:srgbClr val="000000"/>
                </a:solidFill>
                <a:latin typeface="Comic Sans MS"/>
                <a:ea typeface="Comic Sans MS"/>
                <a:cs typeface="Comic Sans MS"/>
                <a:sym typeface="Comic Sans MS"/>
              </a:rPr>
              <a:t>, and </a:t>
            </a:r>
            <a:r>
              <a:rPr b="1" lang="en-US" sz="1700">
                <a:solidFill>
                  <a:srgbClr val="000000"/>
                </a:solidFill>
                <a:latin typeface="Comic Sans MS"/>
                <a:ea typeface="Comic Sans MS"/>
                <a:cs typeface="Comic Sans MS"/>
                <a:sym typeface="Comic Sans MS"/>
              </a:rPr>
              <a:t>X</a:t>
            </a:r>
            <a:r>
              <a:rPr i="1" lang="en-US" sz="1700">
                <a:solidFill>
                  <a:srgbClr val="000000"/>
                </a:solidFill>
                <a:latin typeface="Comic Sans MS"/>
                <a:ea typeface="Comic Sans MS"/>
                <a:cs typeface="Comic Sans MS"/>
                <a:sym typeface="Comic Sans MS"/>
              </a:rPr>
              <a:t>Q</a:t>
            </a:r>
            <a:r>
              <a:rPr lang="en-US" sz="1700">
                <a:solidFill>
                  <a:srgbClr val="000000"/>
                </a:solidFill>
                <a:latin typeface="Comic Sans MS"/>
                <a:ea typeface="Comic Sans MS"/>
                <a:cs typeface="Comic Sans MS"/>
                <a:sym typeface="Comic Sans MS"/>
              </a:rPr>
              <a:t>​ and </a:t>
            </a:r>
            <a:r>
              <a:rPr b="1" lang="en-US" sz="1700">
                <a:solidFill>
                  <a:srgbClr val="000000"/>
                </a:solidFill>
                <a:latin typeface="Comic Sans MS"/>
                <a:ea typeface="Comic Sans MS"/>
                <a:cs typeface="Comic Sans MS"/>
                <a:sym typeface="Comic Sans MS"/>
              </a:rPr>
              <a:t>A</a:t>
            </a:r>
            <a:r>
              <a:rPr i="1" lang="en-US" sz="1700">
                <a:solidFill>
                  <a:srgbClr val="000000"/>
                </a:solidFill>
                <a:latin typeface="Comic Sans MS"/>
                <a:ea typeface="Comic Sans MS"/>
                <a:cs typeface="Comic Sans MS"/>
                <a:sym typeface="Comic Sans MS"/>
              </a:rPr>
              <a:t>Q</a:t>
            </a:r>
            <a:r>
              <a:rPr lang="en-US" sz="1700">
                <a:solidFill>
                  <a:srgbClr val="000000"/>
                </a:solidFill>
                <a:latin typeface="Comic Sans MS"/>
                <a:ea typeface="Comic Sans MS"/>
                <a:cs typeface="Comic Sans MS"/>
                <a:sym typeface="Comic Sans MS"/>
              </a:rPr>
              <a:t>​ are the features and adjacency matrix for the query set </a:t>
            </a:r>
            <a:r>
              <a:rPr i="1" lang="en-US" sz="1700">
                <a:solidFill>
                  <a:srgbClr val="000000"/>
                </a:solidFill>
                <a:latin typeface="Comic Sans MS"/>
                <a:ea typeface="Comic Sans MS"/>
                <a:cs typeface="Comic Sans MS"/>
                <a:sym typeface="Comic Sans MS"/>
              </a:rPr>
              <a:t>Q</a:t>
            </a:r>
            <a:r>
              <a:rPr lang="en-US" sz="1700">
                <a:solidFill>
                  <a:srgbClr val="000000"/>
                </a:solidFill>
                <a:latin typeface="Comic Sans MS"/>
                <a:ea typeface="Comic Sans MS"/>
                <a:cs typeface="Comic Sans MS"/>
                <a:sym typeface="Comic Sans MS"/>
              </a:rPr>
              <a:t>.</a:t>
            </a:r>
            <a:endParaRPr sz="1700">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1200"/>
              </a:spcAft>
              <a:buSzPts val="1800"/>
              <a:buNone/>
            </a:pPr>
            <a:r>
              <a:t/>
            </a:r>
            <a:endParaRPr/>
          </a:p>
        </p:txBody>
      </p:sp>
      <p:pic>
        <p:nvPicPr>
          <p:cNvPr id="126" name="Google Shape;126;p10"/>
          <p:cNvPicPr preferRelativeResize="0"/>
          <p:nvPr/>
        </p:nvPicPr>
        <p:blipFill rotWithShape="1">
          <a:blip r:embed="rId3">
            <a:alphaModFix/>
          </a:blip>
          <a:srcRect b="0" l="0" r="0" t="0"/>
          <a:stretch/>
        </p:blipFill>
        <p:spPr>
          <a:xfrm>
            <a:off x="264725" y="3072675"/>
            <a:ext cx="5885876" cy="519200"/>
          </a:xfrm>
          <a:prstGeom prst="rect">
            <a:avLst/>
          </a:prstGeom>
          <a:noFill/>
          <a:ln>
            <a:noFill/>
          </a:ln>
        </p:spPr>
      </p:pic>
      <p:pic>
        <p:nvPicPr>
          <p:cNvPr id="127" name="Google Shape;127;p10"/>
          <p:cNvPicPr preferRelativeResize="0"/>
          <p:nvPr/>
        </p:nvPicPr>
        <p:blipFill rotWithShape="1">
          <a:blip r:embed="rId4">
            <a:alphaModFix/>
          </a:blip>
          <a:srcRect b="0" l="0" r="0" t="0"/>
          <a:stretch/>
        </p:blipFill>
        <p:spPr>
          <a:xfrm>
            <a:off x="7090175" y="0"/>
            <a:ext cx="2053823" cy="392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200">
                <a:latin typeface="Comic Sans MS"/>
                <a:ea typeface="Comic Sans MS"/>
                <a:cs typeface="Comic Sans MS"/>
                <a:sym typeface="Comic Sans MS"/>
              </a:rPr>
              <a:t>Training Scheme </a:t>
            </a:r>
            <a:r>
              <a:rPr b="1" lang="en-US" sz="2200">
                <a:solidFill>
                  <a:srgbClr val="0D0D0D"/>
                </a:solidFill>
                <a:highlight>
                  <a:srgbClr val="FFFFFF"/>
                </a:highlight>
                <a:latin typeface="Comic Sans MS"/>
                <a:ea typeface="Comic Sans MS"/>
                <a:cs typeface="Comic Sans MS"/>
                <a:sym typeface="Comic Sans MS"/>
              </a:rPr>
              <a:t>and Optimization in Virtual Node Tuning for Few-Shot Node Classification</a:t>
            </a:r>
            <a:endParaRPr b="1" sz="2200">
              <a:latin typeface="Comic Sans MS"/>
              <a:ea typeface="Comic Sans MS"/>
              <a:cs typeface="Comic Sans MS"/>
              <a:sym typeface="Comic Sans MS"/>
            </a:endParaRPr>
          </a:p>
        </p:txBody>
      </p:sp>
      <p:sp>
        <p:nvSpPr>
          <p:cNvPr id="133" name="Google Shape;133;p11"/>
          <p:cNvSpPr txBox="1"/>
          <p:nvPr>
            <p:ph idx="1" type="body"/>
          </p:nvPr>
        </p:nvSpPr>
        <p:spPr>
          <a:xfrm>
            <a:off x="311700" y="1402125"/>
            <a:ext cx="8520600" cy="31668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rgbClr val="000000"/>
              </a:buClr>
              <a:buSzPts val="1700"/>
              <a:buFont typeface="Comic Sans MS"/>
              <a:buChar char="-"/>
            </a:pPr>
            <a:r>
              <a:rPr lang="en-US" sz="1700">
                <a:solidFill>
                  <a:srgbClr val="000000"/>
                </a:solidFill>
                <a:latin typeface="Comic Sans MS"/>
                <a:ea typeface="Comic Sans MS"/>
                <a:cs typeface="Comic Sans MS"/>
                <a:sym typeface="Comic Sans MS"/>
              </a:rPr>
              <a:t>Pretraining the Graph Transformer (GT):</a:t>
            </a:r>
            <a:endParaRPr sz="1700">
              <a:solidFill>
                <a:srgbClr val="000000"/>
              </a:solidFill>
              <a:latin typeface="Comic Sans MS"/>
              <a:ea typeface="Comic Sans MS"/>
              <a:cs typeface="Comic Sans MS"/>
              <a:sym typeface="Comic Sans MS"/>
            </a:endParaRPr>
          </a:p>
          <a:p>
            <a:pPr indent="-336550" lvl="0" marL="457200" rtl="0" algn="l">
              <a:lnSpc>
                <a:spcPct val="115000"/>
              </a:lnSpc>
              <a:spcBef>
                <a:spcPts val="0"/>
              </a:spcBef>
              <a:spcAft>
                <a:spcPts val="0"/>
              </a:spcAft>
              <a:buClr>
                <a:srgbClr val="000000"/>
              </a:buClr>
              <a:buSzPts val="1700"/>
              <a:buFont typeface="Comic Sans MS"/>
              <a:buChar char="-"/>
            </a:pPr>
            <a:r>
              <a:rPr lang="en-US" sz="1700">
                <a:solidFill>
                  <a:srgbClr val="000000"/>
                </a:solidFill>
                <a:latin typeface="Comic Sans MS"/>
                <a:ea typeface="Comic Sans MS"/>
                <a:cs typeface="Comic Sans MS"/>
                <a:sym typeface="Comic Sans MS"/>
              </a:rPr>
              <a:t>Prompt Initialization and Tuning</a:t>
            </a:r>
            <a:endParaRPr sz="1700">
              <a:solidFill>
                <a:srgbClr val="000000"/>
              </a:solidFill>
              <a:latin typeface="Comic Sans MS"/>
              <a:ea typeface="Comic Sans MS"/>
              <a:cs typeface="Comic Sans MS"/>
              <a:sym typeface="Comic Sans MS"/>
            </a:endParaRPr>
          </a:p>
          <a:p>
            <a:pPr indent="-336550" lvl="0" marL="457200" rtl="0" algn="l">
              <a:lnSpc>
                <a:spcPct val="115000"/>
              </a:lnSpc>
              <a:spcBef>
                <a:spcPts val="0"/>
              </a:spcBef>
              <a:spcAft>
                <a:spcPts val="0"/>
              </a:spcAft>
              <a:buClr>
                <a:srgbClr val="000000"/>
              </a:buClr>
              <a:buSzPts val="1700"/>
              <a:buFont typeface="Comic Sans MS"/>
              <a:buChar char="-"/>
            </a:pPr>
            <a:r>
              <a:rPr lang="en-US" sz="1700">
                <a:solidFill>
                  <a:srgbClr val="000000"/>
                </a:solidFill>
                <a:latin typeface="Comic Sans MS"/>
                <a:ea typeface="Comic Sans MS"/>
                <a:cs typeface="Comic Sans MS"/>
                <a:sym typeface="Comic Sans MS"/>
              </a:rPr>
              <a:t>Loss Functions and Training Sequence</a:t>
            </a:r>
            <a:endParaRPr sz="1700">
              <a:solidFill>
                <a:srgbClr val="000000"/>
              </a:solidFill>
              <a:latin typeface="Comic Sans MS"/>
              <a:ea typeface="Comic Sans MS"/>
              <a:cs typeface="Comic Sans MS"/>
              <a:sym typeface="Comic Sans MS"/>
            </a:endParaRPr>
          </a:p>
          <a:p>
            <a:pPr indent="-336550" lvl="0" marL="457200" rtl="0" algn="l">
              <a:lnSpc>
                <a:spcPct val="115000"/>
              </a:lnSpc>
              <a:spcBef>
                <a:spcPts val="0"/>
              </a:spcBef>
              <a:spcAft>
                <a:spcPts val="0"/>
              </a:spcAft>
              <a:buClr>
                <a:srgbClr val="000000"/>
              </a:buClr>
              <a:buSzPts val="1700"/>
              <a:buFont typeface="Comic Sans MS"/>
              <a:buChar char="-"/>
            </a:pPr>
            <a:r>
              <a:rPr lang="en-US" sz="1700">
                <a:solidFill>
                  <a:srgbClr val="000000"/>
                </a:solidFill>
                <a:latin typeface="Comic Sans MS"/>
                <a:ea typeface="Comic Sans MS"/>
                <a:cs typeface="Comic Sans MS"/>
                <a:sym typeface="Comic Sans MS"/>
              </a:rPr>
              <a:t>Graph-based Pseudo Prompt Evolution (GPPE)</a:t>
            </a:r>
            <a:endParaRPr sz="1700">
              <a:solidFill>
                <a:srgbClr val="000000"/>
              </a:solidFill>
              <a:latin typeface="Comic Sans MS"/>
              <a:ea typeface="Comic Sans MS"/>
              <a:cs typeface="Comic Sans MS"/>
              <a:sym typeface="Comic Sans MS"/>
            </a:endParaRPr>
          </a:p>
        </p:txBody>
      </p:sp>
      <p:pic>
        <p:nvPicPr>
          <p:cNvPr id="134" name="Google Shape;134;p11"/>
          <p:cNvPicPr preferRelativeResize="0"/>
          <p:nvPr/>
        </p:nvPicPr>
        <p:blipFill rotWithShape="1">
          <a:blip r:embed="rId3">
            <a:alphaModFix/>
          </a:blip>
          <a:srcRect b="0" l="0" r="0" t="0"/>
          <a:stretch/>
        </p:blipFill>
        <p:spPr>
          <a:xfrm>
            <a:off x="7090175" y="0"/>
            <a:ext cx="2053823" cy="392225"/>
          </a:xfrm>
          <a:prstGeom prst="rect">
            <a:avLst/>
          </a:prstGeom>
          <a:noFill/>
          <a:ln>
            <a:noFill/>
          </a:ln>
        </p:spPr>
      </p:pic>
      <p:pic>
        <p:nvPicPr>
          <p:cNvPr id="135" name="Google Shape;135;p11"/>
          <p:cNvPicPr preferRelativeResize="0"/>
          <p:nvPr/>
        </p:nvPicPr>
        <p:blipFill rotWithShape="1">
          <a:blip r:embed="rId4">
            <a:alphaModFix/>
          </a:blip>
          <a:srcRect b="0" l="0" r="0" t="0"/>
          <a:stretch/>
        </p:blipFill>
        <p:spPr>
          <a:xfrm>
            <a:off x="3115576" y="2916903"/>
            <a:ext cx="5969702" cy="192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220">
                <a:solidFill>
                  <a:srgbClr val="000000"/>
                </a:solidFill>
                <a:latin typeface="Comic Sans MS"/>
                <a:ea typeface="Comic Sans MS"/>
                <a:cs typeface="Comic Sans MS"/>
                <a:sym typeface="Comic Sans MS"/>
              </a:rPr>
              <a:t>Dataset Overview:</a:t>
            </a:r>
            <a:endParaRPr b="1" sz="2220">
              <a:latin typeface="Comic Sans MS"/>
              <a:ea typeface="Comic Sans MS"/>
              <a:cs typeface="Comic Sans MS"/>
              <a:sym typeface="Comic Sans MS"/>
            </a:endParaRPr>
          </a:p>
        </p:txBody>
      </p:sp>
      <p:sp>
        <p:nvSpPr>
          <p:cNvPr id="141" name="Google Shape;141;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rPr lang="en-US" sz="1900">
                <a:solidFill>
                  <a:srgbClr val="000000"/>
                </a:solidFill>
                <a:latin typeface="Comic Sans MS"/>
                <a:ea typeface="Comic Sans MS"/>
                <a:cs typeface="Comic Sans MS"/>
                <a:sym typeface="Comic Sans MS"/>
              </a:rPr>
              <a:t>This project utilizes the "Bitcoin Alpha trust weighted signed network" dataset, which represents a trust network of users from the Bitcoin Alpha platform, a digital currency exchange. Each entry in the dataset captures the trustworthiness ratings between users, providing a basis for few-shot node classification aimed at fraud detection</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a:solidFill>
                <a:srgbClr val="000000"/>
              </a:solidFill>
              <a:latin typeface="Arial"/>
              <a:ea typeface="Arial"/>
              <a:cs typeface="Arial"/>
              <a:sym typeface="Arial"/>
            </a:endParaRPr>
          </a:p>
        </p:txBody>
      </p:sp>
      <p:pic>
        <p:nvPicPr>
          <p:cNvPr id="142" name="Google Shape;142;p12"/>
          <p:cNvPicPr preferRelativeResize="0"/>
          <p:nvPr/>
        </p:nvPicPr>
        <p:blipFill rotWithShape="1">
          <a:blip r:embed="rId3">
            <a:alphaModFix/>
          </a:blip>
          <a:srcRect b="0" l="0" r="0" t="0"/>
          <a:stretch/>
        </p:blipFill>
        <p:spPr>
          <a:xfrm>
            <a:off x="7090175" y="0"/>
            <a:ext cx="2053823" cy="392225"/>
          </a:xfrm>
          <a:prstGeom prst="rect">
            <a:avLst/>
          </a:prstGeom>
          <a:noFill/>
          <a:ln>
            <a:noFill/>
          </a:ln>
        </p:spPr>
      </p:pic>
      <p:pic>
        <p:nvPicPr>
          <p:cNvPr id="143" name="Google Shape;143;p12"/>
          <p:cNvPicPr preferRelativeResize="0"/>
          <p:nvPr/>
        </p:nvPicPr>
        <p:blipFill>
          <a:blip r:embed="rId4">
            <a:alphaModFix/>
          </a:blip>
          <a:stretch>
            <a:fillRect/>
          </a:stretch>
        </p:blipFill>
        <p:spPr>
          <a:xfrm>
            <a:off x="4429499" y="2950375"/>
            <a:ext cx="2192101" cy="1915999"/>
          </a:xfrm>
          <a:prstGeom prst="rect">
            <a:avLst/>
          </a:prstGeom>
          <a:noFill/>
          <a:ln>
            <a:noFill/>
          </a:ln>
        </p:spPr>
      </p:pic>
      <p:pic>
        <p:nvPicPr>
          <p:cNvPr id="144" name="Google Shape;144;p12"/>
          <p:cNvPicPr preferRelativeResize="0"/>
          <p:nvPr/>
        </p:nvPicPr>
        <p:blipFill>
          <a:blip r:embed="rId5">
            <a:alphaModFix/>
          </a:blip>
          <a:stretch>
            <a:fillRect/>
          </a:stretch>
        </p:blipFill>
        <p:spPr>
          <a:xfrm>
            <a:off x="6942575" y="2950375"/>
            <a:ext cx="1889728" cy="1916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220">
                <a:latin typeface="Comic Sans MS"/>
                <a:ea typeface="Comic Sans MS"/>
                <a:cs typeface="Comic Sans MS"/>
                <a:sym typeface="Comic Sans MS"/>
              </a:rPr>
              <a:t>Data Description:</a:t>
            </a:r>
            <a:br>
              <a:rPr b="1" lang="en-US" sz="2220">
                <a:latin typeface="Comic Sans MS"/>
                <a:ea typeface="Comic Sans MS"/>
                <a:cs typeface="Comic Sans MS"/>
                <a:sym typeface="Comic Sans MS"/>
              </a:rPr>
            </a:br>
            <a:endParaRPr b="1" sz="2220">
              <a:latin typeface="Comic Sans MS"/>
              <a:ea typeface="Comic Sans MS"/>
              <a:cs typeface="Comic Sans MS"/>
              <a:sym typeface="Comic Sans MS"/>
            </a:endParaRPr>
          </a:p>
        </p:txBody>
      </p:sp>
      <p:sp>
        <p:nvSpPr>
          <p:cNvPr id="150" name="Google Shape;15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Char char="●"/>
            </a:pPr>
            <a:r>
              <a:rPr lang="en-US">
                <a:solidFill>
                  <a:srgbClr val="000000"/>
                </a:solidFill>
                <a:latin typeface="Comic Sans MS"/>
                <a:ea typeface="Comic Sans MS"/>
                <a:cs typeface="Comic Sans MS"/>
                <a:sym typeface="Comic Sans MS"/>
              </a:rPr>
              <a:t>Source: The dataset is sourced from Bitcoin Alpha, a cryptocurrency trading platform where users can rate each other on a scale, typically signifying trustworthiness.</a:t>
            </a:r>
            <a:endParaRPr>
              <a:solidFill>
                <a:srgbClr val="000000"/>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00"/>
              </a:buClr>
              <a:buSzPts val="1800"/>
              <a:buFont typeface="Comic Sans MS"/>
              <a:buChar char="●"/>
            </a:pPr>
            <a:r>
              <a:rPr lang="en-US">
                <a:solidFill>
                  <a:srgbClr val="000000"/>
                </a:solidFill>
                <a:latin typeface="Comic Sans MS"/>
                <a:ea typeface="Comic Sans MS"/>
                <a:cs typeface="Comic Sans MS"/>
                <a:sym typeface="Comic Sans MS"/>
              </a:rPr>
              <a:t>Features:</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a:solidFill>
                  <a:srgbClr val="000000"/>
                </a:solidFill>
                <a:latin typeface="Comic Sans MS"/>
                <a:ea typeface="Comic Sans MS"/>
                <a:cs typeface="Comic Sans MS"/>
                <a:sym typeface="Comic Sans MS"/>
              </a:rPr>
              <a:t>	User IDs: Unique identifiers for users involved in the trust relationship.</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a:solidFill>
                  <a:srgbClr val="000000"/>
                </a:solidFill>
                <a:latin typeface="Comic Sans MS"/>
                <a:ea typeface="Comic Sans MS"/>
                <a:cs typeface="Comic Sans MS"/>
                <a:sym typeface="Comic Sans MS"/>
              </a:rPr>
              <a:t>	Ratings: Numerical values assigned by one user to another, indicating the level of trust.</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a:solidFill>
                  <a:srgbClr val="000000"/>
                </a:solidFill>
                <a:latin typeface="Comic Sans MS"/>
                <a:ea typeface="Comic Sans MS"/>
                <a:cs typeface="Comic Sans MS"/>
                <a:sym typeface="Comic Sans MS"/>
              </a:rPr>
              <a:t>	Timestamps: The time at which the rating was given, allowing temporal analysis of trust evolution.</a:t>
            </a:r>
            <a:endParaRPr>
              <a:solidFill>
                <a:srgbClr val="000000"/>
              </a:solidFill>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a:latin typeface="Arial"/>
              <a:ea typeface="Arial"/>
              <a:cs typeface="Arial"/>
              <a:sym typeface="Arial"/>
            </a:endParaRPr>
          </a:p>
        </p:txBody>
      </p:sp>
      <p:pic>
        <p:nvPicPr>
          <p:cNvPr id="151" name="Google Shape;151;p13"/>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220">
                <a:solidFill>
                  <a:srgbClr val="000000"/>
                </a:solidFill>
                <a:latin typeface="Comic Sans MS"/>
                <a:ea typeface="Comic Sans MS"/>
                <a:cs typeface="Comic Sans MS"/>
                <a:sym typeface="Comic Sans MS"/>
              </a:rPr>
              <a:t>Dataset statistics:</a:t>
            </a:r>
            <a:br>
              <a:rPr b="1" lang="en-US" sz="2220">
                <a:solidFill>
                  <a:srgbClr val="000000"/>
                </a:solidFill>
                <a:latin typeface="Comic Sans MS"/>
                <a:ea typeface="Comic Sans MS"/>
                <a:cs typeface="Comic Sans MS"/>
                <a:sym typeface="Comic Sans MS"/>
              </a:rPr>
            </a:br>
            <a:endParaRPr b="1" sz="2220">
              <a:latin typeface="Comic Sans MS"/>
              <a:ea typeface="Comic Sans MS"/>
              <a:cs typeface="Comic Sans MS"/>
              <a:sym typeface="Comic Sans MS"/>
            </a:endParaRPr>
          </a:p>
        </p:txBody>
      </p:sp>
      <p:sp>
        <p:nvSpPr>
          <p:cNvPr id="157" name="Google Shape;157;p14"/>
          <p:cNvSpPr txBox="1"/>
          <p:nvPr>
            <p:ph idx="1" type="body"/>
          </p:nvPr>
        </p:nvSpPr>
        <p:spPr>
          <a:xfrm>
            <a:off x="311700" y="1693475"/>
            <a:ext cx="8520600" cy="34164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t/>
            </a:r>
            <a:endParaRPr/>
          </a:p>
        </p:txBody>
      </p:sp>
      <p:graphicFrame>
        <p:nvGraphicFramePr>
          <p:cNvPr id="158" name="Google Shape;158;p14"/>
          <p:cNvGraphicFramePr/>
          <p:nvPr/>
        </p:nvGraphicFramePr>
        <p:xfrm>
          <a:off x="311150" y="1904030"/>
          <a:ext cx="3000000" cy="3000000"/>
        </p:xfrm>
        <a:graphic>
          <a:graphicData uri="http://schemas.openxmlformats.org/drawingml/2006/table">
            <a:tbl>
              <a:tblPr>
                <a:noFill/>
                <a:tableStyleId>{2859D943-F544-45A7-BFE0-A4442AFAE28A}</a:tableStyleId>
              </a:tblPr>
              <a:tblGrid>
                <a:gridCol w="4260850"/>
                <a:gridCol w="4260850"/>
              </a:tblGrid>
              <a:tr h="177800">
                <a:tc>
                  <a:txBody>
                    <a:bodyPr/>
                    <a:lstStyle/>
                    <a:p>
                      <a:pPr indent="0" lvl="0" marL="0" marR="0" rtl="0" algn="l">
                        <a:lnSpc>
                          <a:spcPct val="100000"/>
                        </a:lnSpc>
                        <a:spcBef>
                          <a:spcPts val="0"/>
                        </a:spcBef>
                        <a:spcAft>
                          <a:spcPts val="0"/>
                        </a:spcAft>
                        <a:buNone/>
                      </a:pPr>
                      <a:r>
                        <a:rPr lang="en-US" sz="1400" u="none" cap="none" strike="noStrike">
                          <a:solidFill>
                            <a:srgbClr val="000000"/>
                          </a:solidFill>
                          <a:latin typeface="Comic Sans MS"/>
                          <a:ea typeface="Comic Sans MS"/>
                          <a:cs typeface="Comic Sans MS"/>
                          <a:sym typeface="Comic Sans MS"/>
                        </a:rPr>
                        <a:t>Nodes</a:t>
                      </a:r>
                      <a:endParaRPr>
                        <a:latin typeface="Comic Sans MS"/>
                        <a:ea typeface="Comic Sans MS"/>
                        <a:cs typeface="Comic Sans MS"/>
                        <a:sym typeface="Comic Sans MS"/>
                      </a:endParaRPr>
                    </a:p>
                  </a:txBody>
                  <a:tcPr marT="28575" marB="28575"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400" u="none" cap="none" strike="noStrike">
                          <a:solidFill>
                            <a:srgbClr val="000000"/>
                          </a:solidFill>
                          <a:latin typeface="Comic Sans MS"/>
                          <a:ea typeface="Comic Sans MS"/>
                          <a:cs typeface="Comic Sans MS"/>
                          <a:sym typeface="Comic Sans MS"/>
                        </a:rPr>
                        <a:t>3,783</a:t>
                      </a:r>
                      <a:endParaRPr>
                        <a:latin typeface="Comic Sans MS"/>
                        <a:ea typeface="Comic Sans MS"/>
                        <a:cs typeface="Comic Sans MS"/>
                        <a:sym typeface="Comic Sans MS"/>
                      </a:endParaRPr>
                    </a:p>
                  </a:txBody>
                  <a:tcPr marT="28575" marB="28575"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77800">
                <a:tc>
                  <a:txBody>
                    <a:bodyPr/>
                    <a:lstStyle/>
                    <a:p>
                      <a:pPr indent="0" lvl="0" marL="0" marR="0" rtl="0" algn="l">
                        <a:lnSpc>
                          <a:spcPct val="100000"/>
                        </a:lnSpc>
                        <a:spcBef>
                          <a:spcPts val="0"/>
                        </a:spcBef>
                        <a:spcAft>
                          <a:spcPts val="0"/>
                        </a:spcAft>
                        <a:buNone/>
                      </a:pPr>
                      <a:r>
                        <a:rPr lang="en-US" sz="1400" u="none" cap="none" strike="noStrike">
                          <a:solidFill>
                            <a:srgbClr val="000000"/>
                          </a:solidFill>
                          <a:latin typeface="Comic Sans MS"/>
                          <a:ea typeface="Comic Sans MS"/>
                          <a:cs typeface="Comic Sans MS"/>
                          <a:sym typeface="Comic Sans MS"/>
                        </a:rPr>
                        <a:t>Edges</a:t>
                      </a:r>
                      <a:endParaRPr>
                        <a:latin typeface="Comic Sans MS"/>
                        <a:ea typeface="Comic Sans MS"/>
                        <a:cs typeface="Comic Sans MS"/>
                        <a:sym typeface="Comic Sans MS"/>
                      </a:endParaRPr>
                    </a:p>
                  </a:txBody>
                  <a:tcPr marT="28575" marB="28575"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c>
                  <a:txBody>
                    <a:bodyPr/>
                    <a:lstStyle/>
                    <a:p>
                      <a:pPr indent="0" lvl="0" marL="0" marR="0" rtl="0" algn="l">
                        <a:lnSpc>
                          <a:spcPct val="100000"/>
                        </a:lnSpc>
                        <a:spcBef>
                          <a:spcPts val="0"/>
                        </a:spcBef>
                        <a:spcAft>
                          <a:spcPts val="0"/>
                        </a:spcAft>
                        <a:buNone/>
                      </a:pPr>
                      <a:r>
                        <a:rPr lang="en-US" sz="1400" u="none" cap="none" strike="noStrike">
                          <a:solidFill>
                            <a:srgbClr val="000000"/>
                          </a:solidFill>
                          <a:latin typeface="Comic Sans MS"/>
                          <a:ea typeface="Comic Sans MS"/>
                          <a:cs typeface="Comic Sans MS"/>
                          <a:sym typeface="Comic Sans MS"/>
                        </a:rPr>
                        <a:t>24,186</a:t>
                      </a:r>
                      <a:endParaRPr>
                        <a:latin typeface="Comic Sans MS"/>
                        <a:ea typeface="Comic Sans MS"/>
                        <a:cs typeface="Comic Sans MS"/>
                        <a:sym typeface="Comic Sans MS"/>
                      </a:endParaRPr>
                    </a:p>
                  </a:txBody>
                  <a:tcPr marT="28575" marB="28575"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EEEEE"/>
                    </a:solidFill>
                  </a:tcPr>
                </a:tc>
              </a:tr>
              <a:tr h="177800">
                <a:tc>
                  <a:txBody>
                    <a:bodyPr/>
                    <a:lstStyle/>
                    <a:p>
                      <a:pPr indent="0" lvl="0" marL="0" marR="0" rtl="0" algn="l">
                        <a:lnSpc>
                          <a:spcPct val="100000"/>
                        </a:lnSpc>
                        <a:spcBef>
                          <a:spcPts val="0"/>
                        </a:spcBef>
                        <a:spcAft>
                          <a:spcPts val="0"/>
                        </a:spcAft>
                        <a:buNone/>
                      </a:pPr>
                      <a:r>
                        <a:rPr lang="en-US" sz="1400" u="none" cap="none" strike="noStrike">
                          <a:solidFill>
                            <a:srgbClr val="000000"/>
                          </a:solidFill>
                          <a:latin typeface="Comic Sans MS"/>
                          <a:ea typeface="Comic Sans MS"/>
                          <a:cs typeface="Comic Sans MS"/>
                          <a:sym typeface="Comic Sans MS"/>
                        </a:rPr>
                        <a:t>Range of edge weight</a:t>
                      </a:r>
                      <a:endParaRPr>
                        <a:latin typeface="Comic Sans MS"/>
                        <a:ea typeface="Comic Sans MS"/>
                        <a:cs typeface="Comic Sans MS"/>
                        <a:sym typeface="Comic Sans MS"/>
                      </a:endParaRPr>
                    </a:p>
                  </a:txBody>
                  <a:tcPr marT="28575" marB="28575"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400" u="none" cap="none" strike="noStrike">
                          <a:solidFill>
                            <a:srgbClr val="000000"/>
                          </a:solidFill>
                          <a:latin typeface="Comic Sans MS"/>
                          <a:ea typeface="Comic Sans MS"/>
                          <a:cs typeface="Comic Sans MS"/>
                          <a:sym typeface="Comic Sans MS"/>
                        </a:rPr>
                        <a:t>-10 to +10</a:t>
                      </a:r>
                      <a:endParaRPr>
                        <a:latin typeface="Comic Sans MS"/>
                        <a:ea typeface="Comic Sans MS"/>
                        <a:cs typeface="Comic Sans MS"/>
                        <a:sym typeface="Comic Sans MS"/>
                      </a:endParaRPr>
                    </a:p>
                  </a:txBody>
                  <a:tcPr marT="28575" marB="28575"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77800">
                <a:tc>
                  <a:txBody>
                    <a:bodyPr/>
                    <a:lstStyle/>
                    <a:p>
                      <a:pPr indent="0" lvl="0" marL="0" marR="0" rtl="0" algn="l">
                        <a:lnSpc>
                          <a:spcPct val="100000"/>
                        </a:lnSpc>
                        <a:spcBef>
                          <a:spcPts val="0"/>
                        </a:spcBef>
                        <a:spcAft>
                          <a:spcPts val="0"/>
                        </a:spcAft>
                        <a:buNone/>
                      </a:pPr>
                      <a:r>
                        <a:rPr lang="en-US" sz="1400" u="none" cap="none" strike="noStrike">
                          <a:solidFill>
                            <a:srgbClr val="000000"/>
                          </a:solidFill>
                          <a:latin typeface="Comic Sans MS"/>
                          <a:ea typeface="Comic Sans MS"/>
                          <a:cs typeface="Comic Sans MS"/>
                          <a:sym typeface="Comic Sans MS"/>
                        </a:rPr>
                        <a:t>Percentage of positive edges</a:t>
                      </a:r>
                      <a:endParaRPr>
                        <a:latin typeface="Comic Sans MS"/>
                        <a:ea typeface="Comic Sans MS"/>
                        <a:cs typeface="Comic Sans MS"/>
                        <a:sym typeface="Comic Sans MS"/>
                      </a:endParaRPr>
                    </a:p>
                  </a:txBody>
                  <a:tcPr marT="28575" marB="28575"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US" sz="1400" u="none" cap="none" strike="noStrike">
                          <a:solidFill>
                            <a:srgbClr val="000000"/>
                          </a:solidFill>
                          <a:latin typeface="Comic Sans MS"/>
                          <a:ea typeface="Comic Sans MS"/>
                          <a:cs typeface="Comic Sans MS"/>
                          <a:sym typeface="Comic Sans MS"/>
                        </a:rPr>
                        <a:t>93%</a:t>
                      </a:r>
                      <a:endParaRPr>
                        <a:latin typeface="Comic Sans MS"/>
                        <a:ea typeface="Comic Sans MS"/>
                        <a:cs typeface="Comic Sans MS"/>
                        <a:sym typeface="Comic Sans MS"/>
                      </a:endParaRPr>
                    </a:p>
                  </a:txBody>
                  <a:tcPr marT="28575" marB="28575"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pic>
        <p:nvPicPr>
          <p:cNvPr id="159" name="Google Shape;159;p14"/>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5"/>
          <p:cNvPicPr preferRelativeResize="0"/>
          <p:nvPr/>
        </p:nvPicPr>
        <p:blipFill rotWithShape="1">
          <a:blip r:embed="rId3">
            <a:alphaModFix/>
          </a:blip>
          <a:srcRect b="0" l="0" r="0" t="0"/>
          <a:stretch/>
        </p:blipFill>
        <p:spPr>
          <a:xfrm>
            <a:off x="844550" y="273376"/>
            <a:ext cx="7453313" cy="4870123"/>
          </a:xfrm>
          <a:prstGeom prst="rect">
            <a:avLst/>
          </a:prstGeom>
          <a:noFill/>
          <a:ln>
            <a:noFill/>
          </a:ln>
        </p:spPr>
      </p:pic>
      <p:pic>
        <p:nvPicPr>
          <p:cNvPr id="165" name="Google Shape;165;p15"/>
          <p:cNvPicPr preferRelativeResize="0"/>
          <p:nvPr/>
        </p:nvPicPr>
        <p:blipFill rotWithShape="1">
          <a:blip r:embed="rId4">
            <a:alphaModFix/>
          </a:blip>
          <a:srcRect b="0" l="0" r="0" t="0"/>
          <a:stretch/>
        </p:blipFill>
        <p:spPr>
          <a:xfrm>
            <a:off x="7090175" y="0"/>
            <a:ext cx="2053823" cy="392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220">
                <a:solidFill>
                  <a:srgbClr val="000000"/>
                </a:solidFill>
                <a:latin typeface="Comic Sans MS"/>
                <a:ea typeface="Comic Sans MS"/>
                <a:cs typeface="Comic Sans MS"/>
                <a:sym typeface="Comic Sans MS"/>
              </a:rPr>
              <a:t>Network Design/Model:</a:t>
            </a:r>
            <a:br>
              <a:rPr b="1" lang="en-US" sz="2220">
                <a:solidFill>
                  <a:srgbClr val="000000"/>
                </a:solidFill>
                <a:latin typeface="Comic Sans MS"/>
                <a:ea typeface="Comic Sans MS"/>
                <a:cs typeface="Comic Sans MS"/>
                <a:sym typeface="Comic Sans MS"/>
              </a:rPr>
            </a:br>
            <a:endParaRPr b="1" sz="2220">
              <a:latin typeface="Comic Sans MS"/>
              <a:ea typeface="Comic Sans MS"/>
              <a:cs typeface="Comic Sans MS"/>
              <a:sym typeface="Comic Sans MS"/>
            </a:endParaRPr>
          </a:p>
        </p:txBody>
      </p:sp>
      <p:sp>
        <p:nvSpPr>
          <p:cNvPr id="171" name="Google Shape;171;p16"/>
          <p:cNvSpPr txBox="1"/>
          <p:nvPr>
            <p:ph idx="1" type="body"/>
          </p:nvPr>
        </p:nvSpPr>
        <p:spPr>
          <a:xfrm>
            <a:off x="311700" y="1017725"/>
            <a:ext cx="6407700" cy="36327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0"/>
              </a:spcBef>
              <a:spcAft>
                <a:spcPts val="0"/>
              </a:spcAft>
              <a:buClr>
                <a:srgbClr val="000000"/>
              </a:buClr>
              <a:buSzPct val="100000"/>
              <a:buFont typeface="Arial"/>
              <a:buChar char="●"/>
            </a:pPr>
            <a:r>
              <a:rPr b="1" lang="en-US">
                <a:solidFill>
                  <a:srgbClr val="000000"/>
                </a:solidFill>
                <a:latin typeface="Comic Sans MS"/>
                <a:ea typeface="Comic Sans MS"/>
                <a:cs typeface="Comic Sans MS"/>
                <a:sym typeface="Comic Sans MS"/>
              </a:rPr>
              <a:t>Graph Convolutional Network (GCN):</a:t>
            </a:r>
            <a:r>
              <a:rPr lang="en-US">
                <a:solidFill>
                  <a:srgbClr val="000000"/>
                </a:solidFill>
                <a:latin typeface="Comic Sans MS"/>
                <a:ea typeface="Comic Sans MS"/>
                <a:cs typeface="Comic Sans MS"/>
                <a:sym typeface="Comic Sans MS"/>
              </a:rPr>
              <a:t> A two-layer GCN model was implemented for the task, which includes the following layers:</a:t>
            </a:r>
            <a:br>
              <a:rPr lang="en-US">
                <a:solidFill>
                  <a:srgbClr val="000000"/>
                </a:solidFill>
                <a:latin typeface="Comic Sans MS"/>
                <a:ea typeface="Comic Sans MS"/>
                <a:cs typeface="Comic Sans MS"/>
                <a:sym typeface="Comic Sans MS"/>
              </a:rPr>
            </a:br>
            <a:endParaRPr>
              <a:solidFill>
                <a:srgbClr val="000000"/>
              </a:solidFill>
              <a:latin typeface="Comic Sans MS"/>
              <a:ea typeface="Comic Sans MS"/>
              <a:cs typeface="Comic Sans MS"/>
              <a:sym typeface="Comic Sans MS"/>
            </a:endParaRPr>
          </a:p>
          <a:p>
            <a:pPr indent="-334327" lvl="0" marL="457200" rtl="0" algn="l">
              <a:lnSpc>
                <a:spcPct val="115000"/>
              </a:lnSpc>
              <a:spcBef>
                <a:spcPts val="0"/>
              </a:spcBef>
              <a:spcAft>
                <a:spcPts val="0"/>
              </a:spcAft>
              <a:buClr>
                <a:srgbClr val="000000"/>
              </a:buClr>
              <a:buSzPct val="100000"/>
              <a:buChar char="●"/>
            </a:pPr>
            <a:r>
              <a:rPr b="1" lang="en-US">
                <a:solidFill>
                  <a:srgbClr val="000000"/>
                </a:solidFill>
                <a:latin typeface="Comic Sans MS"/>
                <a:ea typeface="Comic Sans MS"/>
                <a:cs typeface="Comic Sans MS"/>
                <a:sym typeface="Comic Sans MS"/>
              </a:rPr>
              <a:t>First Layer:</a:t>
            </a:r>
            <a:r>
              <a:rPr lang="en-US">
                <a:solidFill>
                  <a:srgbClr val="000000"/>
                </a:solidFill>
                <a:latin typeface="Comic Sans MS"/>
                <a:ea typeface="Comic Sans MS"/>
                <a:cs typeface="Comic Sans MS"/>
                <a:sym typeface="Comic Sans MS"/>
              </a:rPr>
              <a:t> This is a </a:t>
            </a:r>
            <a:r>
              <a:rPr b="1" lang="en-US">
                <a:solidFill>
                  <a:srgbClr val="000000"/>
                </a:solidFill>
                <a:latin typeface="Comic Sans MS"/>
                <a:ea typeface="Comic Sans MS"/>
                <a:cs typeface="Comic Sans MS"/>
                <a:sym typeface="Comic Sans MS"/>
              </a:rPr>
              <a:t>GCNConv</a:t>
            </a:r>
            <a:r>
              <a:rPr lang="en-US">
                <a:solidFill>
                  <a:srgbClr val="000000"/>
                </a:solidFill>
                <a:latin typeface="Comic Sans MS"/>
                <a:ea typeface="Comic Sans MS"/>
                <a:cs typeface="Comic Sans MS"/>
                <a:sym typeface="Comic Sans MS"/>
              </a:rPr>
              <a:t> layer that transforms the original node features into 16 intermediate features. The ReLU activation function is applied to introduce non-linearity, followed by dropout for regularization.</a:t>
            </a:r>
            <a:br>
              <a:rPr lang="en-US">
                <a:solidFill>
                  <a:srgbClr val="000000"/>
                </a:solidFill>
                <a:latin typeface="Comic Sans MS"/>
                <a:ea typeface="Comic Sans MS"/>
                <a:cs typeface="Comic Sans MS"/>
                <a:sym typeface="Comic Sans MS"/>
              </a:rPr>
            </a:br>
            <a:endParaRPr>
              <a:solidFill>
                <a:srgbClr val="000000"/>
              </a:solidFill>
              <a:latin typeface="Comic Sans MS"/>
              <a:ea typeface="Comic Sans MS"/>
              <a:cs typeface="Comic Sans MS"/>
              <a:sym typeface="Comic Sans MS"/>
            </a:endParaRPr>
          </a:p>
          <a:p>
            <a:pPr indent="-334327" lvl="0" marL="457200" rtl="0" algn="l">
              <a:lnSpc>
                <a:spcPct val="115000"/>
              </a:lnSpc>
              <a:spcBef>
                <a:spcPts val="0"/>
              </a:spcBef>
              <a:spcAft>
                <a:spcPts val="0"/>
              </a:spcAft>
              <a:buClr>
                <a:srgbClr val="000000"/>
              </a:buClr>
              <a:buSzPct val="100000"/>
              <a:buChar char="●"/>
            </a:pPr>
            <a:r>
              <a:rPr b="1" lang="en-US">
                <a:solidFill>
                  <a:srgbClr val="000000"/>
                </a:solidFill>
                <a:latin typeface="Comic Sans MS"/>
                <a:ea typeface="Comic Sans MS"/>
                <a:cs typeface="Comic Sans MS"/>
                <a:sym typeface="Comic Sans MS"/>
              </a:rPr>
              <a:t>Second Layer:</a:t>
            </a:r>
            <a:r>
              <a:rPr lang="en-US">
                <a:solidFill>
                  <a:srgbClr val="000000"/>
                </a:solidFill>
                <a:latin typeface="Comic Sans MS"/>
                <a:ea typeface="Comic Sans MS"/>
                <a:cs typeface="Comic Sans MS"/>
                <a:sym typeface="Comic Sans MS"/>
              </a:rPr>
              <a:t> This layer reduces the 16-dimensional feature space to a single feature per node, which represents the logit of belonging to the positive class .</a:t>
            </a:r>
            <a:endParaRPr>
              <a:solidFill>
                <a:srgbClr val="000000"/>
              </a:solidFill>
              <a:latin typeface="Comic Sans MS"/>
              <a:ea typeface="Comic Sans MS"/>
              <a:cs typeface="Comic Sans MS"/>
              <a:sym typeface="Comic Sans MS"/>
            </a:endParaRPr>
          </a:p>
          <a:p>
            <a:pPr indent="-228600" lvl="0" marL="457200" rtl="0" algn="l">
              <a:lnSpc>
                <a:spcPct val="115000"/>
              </a:lnSpc>
              <a:spcBef>
                <a:spcPts val="0"/>
              </a:spcBef>
              <a:spcAft>
                <a:spcPts val="0"/>
              </a:spcAft>
              <a:buSzPct val="100000"/>
              <a:buNone/>
            </a:pPr>
            <a:r>
              <a:t/>
            </a:r>
            <a:endParaRPr>
              <a:latin typeface="Arial"/>
              <a:ea typeface="Arial"/>
              <a:cs typeface="Arial"/>
              <a:sym typeface="Arial"/>
            </a:endParaRPr>
          </a:p>
        </p:txBody>
      </p:sp>
      <p:pic>
        <p:nvPicPr>
          <p:cNvPr id="172" name="Google Shape;172;p16"/>
          <p:cNvPicPr preferRelativeResize="0"/>
          <p:nvPr/>
        </p:nvPicPr>
        <p:blipFill rotWithShape="1">
          <a:blip r:embed="rId3">
            <a:alphaModFix/>
          </a:blip>
          <a:srcRect b="0" l="0" r="0" t="0"/>
          <a:stretch/>
        </p:blipFill>
        <p:spPr>
          <a:xfrm>
            <a:off x="7090175" y="0"/>
            <a:ext cx="2053823" cy="392225"/>
          </a:xfrm>
          <a:prstGeom prst="rect">
            <a:avLst/>
          </a:prstGeom>
          <a:noFill/>
          <a:ln>
            <a:noFill/>
          </a:ln>
        </p:spPr>
      </p:pic>
      <p:pic>
        <p:nvPicPr>
          <p:cNvPr id="173" name="Google Shape;173;p16"/>
          <p:cNvPicPr preferRelativeResize="0"/>
          <p:nvPr/>
        </p:nvPicPr>
        <p:blipFill>
          <a:blip r:embed="rId4">
            <a:alphaModFix/>
          </a:blip>
          <a:stretch>
            <a:fillRect/>
          </a:stretch>
        </p:blipFill>
        <p:spPr>
          <a:xfrm>
            <a:off x="6520647" y="779750"/>
            <a:ext cx="2311649" cy="387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452625" y="48600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US" sz="2200">
                <a:latin typeface="Comic Sans MS"/>
                <a:ea typeface="Comic Sans MS"/>
                <a:cs typeface="Comic Sans MS"/>
                <a:sym typeface="Comic Sans MS"/>
              </a:rPr>
              <a:t>Code Snippet</a:t>
            </a:r>
            <a:endParaRPr b="1" sz="2200">
              <a:latin typeface="Comic Sans MS"/>
              <a:ea typeface="Comic Sans MS"/>
              <a:cs typeface="Comic Sans MS"/>
              <a:sym typeface="Comic Sans MS"/>
            </a:endParaRPr>
          </a:p>
        </p:txBody>
      </p:sp>
      <p:sp>
        <p:nvSpPr>
          <p:cNvPr id="179" name="Google Shape;179;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7500" lnSpcReduction="20000"/>
          </a:bodyPr>
          <a:lstStyle/>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class GCN(torch.nn.Module):</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def __init__(self, num_features, num_classes):</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super(GCN, self).__init__()</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self.conv1 = GCNConv(num_features, 16)</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self.conv2 = GCNConv(16, num_classes)</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def forward(self, data):</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x, edge_index = data.x, data.edge_index</a:t>
            </a:r>
            <a:endParaRPr sz="16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x = self.conv1(x, edge_index)</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x = F.relu(x)</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x = F.dropout(x, training=self.training)</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x = self.conv2(x, edge_index)</a:t>
            </a:r>
            <a:endParaRPr sz="2262">
              <a:latin typeface="Comic Sans MS"/>
              <a:ea typeface="Comic Sans MS"/>
              <a:cs typeface="Comic Sans MS"/>
              <a:sym typeface="Comic Sans MS"/>
            </a:endParaRPr>
          </a:p>
          <a:p>
            <a:pPr indent="0" lvl="0" marL="114300" rtl="0" algn="l">
              <a:lnSpc>
                <a:spcPct val="115000"/>
              </a:lnSpc>
              <a:spcBef>
                <a:spcPts val="0"/>
              </a:spcBef>
              <a:spcAft>
                <a:spcPts val="0"/>
              </a:spcAft>
              <a:buSzPct val="108244"/>
              <a:buNone/>
            </a:pPr>
            <a:r>
              <a:rPr lang="en-US" sz="1662">
                <a:latin typeface="Comic Sans MS"/>
                <a:ea typeface="Comic Sans MS"/>
                <a:cs typeface="Comic Sans MS"/>
                <a:sym typeface="Comic Sans MS"/>
              </a:rPr>
              <a:t>        return x</a:t>
            </a:r>
            <a:endParaRPr sz="2262">
              <a:latin typeface="Comic Sans MS"/>
              <a:ea typeface="Comic Sans MS"/>
              <a:cs typeface="Comic Sans MS"/>
              <a:sym typeface="Comic Sans MS"/>
            </a:endParaRPr>
          </a:p>
          <a:p>
            <a:pPr indent="-228600" lvl="0" marL="457200" rtl="0" algn="l">
              <a:lnSpc>
                <a:spcPct val="115000"/>
              </a:lnSpc>
              <a:spcBef>
                <a:spcPts val="0"/>
              </a:spcBef>
              <a:spcAft>
                <a:spcPts val="0"/>
              </a:spcAft>
              <a:buSzPct val="108244"/>
              <a:buNone/>
            </a:pPr>
            <a:r>
              <a:t/>
            </a:r>
            <a:endParaRPr sz="1662">
              <a:latin typeface="Comic Sans MS"/>
              <a:ea typeface="Comic Sans MS"/>
              <a:cs typeface="Comic Sans MS"/>
              <a:sym typeface="Comic Sans MS"/>
            </a:endParaRPr>
          </a:p>
          <a:p>
            <a:pPr indent="-339962" lvl="0" marL="457200" rtl="0" algn="l">
              <a:lnSpc>
                <a:spcPct val="115000"/>
              </a:lnSpc>
              <a:spcBef>
                <a:spcPts val="0"/>
              </a:spcBef>
              <a:spcAft>
                <a:spcPts val="0"/>
              </a:spcAft>
              <a:buSzPct val="136081"/>
              <a:buFont typeface="Comic Sans MS"/>
              <a:buChar char="●"/>
            </a:pPr>
            <a:r>
              <a:rPr b="1" lang="en-US" sz="1662">
                <a:solidFill>
                  <a:srgbClr val="000000"/>
                </a:solidFill>
                <a:latin typeface="Comic Sans MS"/>
                <a:ea typeface="Comic Sans MS"/>
                <a:cs typeface="Comic Sans MS"/>
                <a:sym typeface="Comic Sans MS"/>
              </a:rPr>
              <a:t>This snippet defines a simple two-layer GCN architecture that is used for the node classification task .</a:t>
            </a:r>
            <a:endParaRPr sz="1662">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0000"/>
              <a:buNone/>
            </a:pPr>
            <a:r>
              <a:t/>
            </a:r>
            <a:endParaRPr sz="1200">
              <a:latin typeface="Arial"/>
              <a:ea typeface="Arial"/>
              <a:cs typeface="Arial"/>
              <a:sym typeface="Arial"/>
            </a:endParaRPr>
          </a:p>
        </p:txBody>
      </p:sp>
      <p:pic>
        <p:nvPicPr>
          <p:cNvPr id="180" name="Google Shape;180;p17"/>
          <p:cNvPicPr preferRelativeResize="0"/>
          <p:nvPr/>
        </p:nvPicPr>
        <p:blipFill rotWithShape="1">
          <a:blip r:embed="rId3">
            <a:alphaModFix/>
          </a:blip>
          <a:srcRect b="0" l="0" r="0" t="0"/>
          <a:stretch/>
        </p:blipFill>
        <p:spPr>
          <a:xfrm>
            <a:off x="7090175" y="0"/>
            <a:ext cx="2053823" cy="392225"/>
          </a:xfrm>
          <a:prstGeom prst="rect">
            <a:avLst/>
          </a:prstGeom>
          <a:noFill/>
          <a:ln>
            <a:noFill/>
          </a:ln>
        </p:spPr>
      </p:pic>
      <p:pic>
        <p:nvPicPr>
          <p:cNvPr id="181" name="Google Shape;181;p17"/>
          <p:cNvPicPr preferRelativeResize="0"/>
          <p:nvPr/>
        </p:nvPicPr>
        <p:blipFill>
          <a:blip r:embed="rId4">
            <a:alphaModFix/>
          </a:blip>
          <a:stretch>
            <a:fillRect/>
          </a:stretch>
        </p:blipFill>
        <p:spPr>
          <a:xfrm>
            <a:off x="4981450" y="1152475"/>
            <a:ext cx="3429000" cy="2544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220">
                <a:solidFill>
                  <a:srgbClr val="000000"/>
                </a:solidFill>
                <a:latin typeface="Comic Sans MS"/>
                <a:ea typeface="Comic Sans MS"/>
                <a:cs typeface="Comic Sans MS"/>
                <a:sym typeface="Comic Sans MS"/>
              </a:rPr>
              <a:t>Training Strategy</a:t>
            </a:r>
            <a:br>
              <a:rPr b="1" lang="en-US" sz="2220">
                <a:solidFill>
                  <a:srgbClr val="000000"/>
                </a:solidFill>
                <a:latin typeface="Comic Sans MS"/>
                <a:ea typeface="Comic Sans MS"/>
                <a:cs typeface="Comic Sans MS"/>
                <a:sym typeface="Comic Sans MS"/>
              </a:rPr>
            </a:br>
            <a:endParaRPr b="1" sz="2220">
              <a:latin typeface="Comic Sans MS"/>
              <a:ea typeface="Comic Sans MS"/>
              <a:cs typeface="Comic Sans MS"/>
              <a:sym typeface="Comic Sans MS"/>
            </a:endParaRPr>
          </a:p>
        </p:txBody>
      </p:sp>
      <p:sp>
        <p:nvSpPr>
          <p:cNvPr id="187" name="Google Shape;18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114300" rtl="0" algn="l">
              <a:lnSpc>
                <a:spcPct val="115000"/>
              </a:lnSpc>
              <a:spcBef>
                <a:spcPts val="0"/>
              </a:spcBef>
              <a:spcAft>
                <a:spcPts val="0"/>
              </a:spcAft>
              <a:buSzPts val="1800"/>
              <a:buNone/>
            </a:pPr>
            <a:r>
              <a:t/>
            </a:r>
            <a:endParaRPr>
              <a:solidFill>
                <a:srgbClr val="000000"/>
              </a:solidFill>
              <a:latin typeface="Comic Sans MS"/>
              <a:ea typeface="Comic Sans MS"/>
              <a:cs typeface="Comic Sans MS"/>
              <a:sym typeface="Comic Sans MS"/>
            </a:endParaRPr>
          </a:p>
          <a:p>
            <a:pPr indent="-342900" lvl="0" marL="457200" rtl="0" algn="l">
              <a:lnSpc>
                <a:spcPct val="115000"/>
              </a:lnSpc>
              <a:spcBef>
                <a:spcPts val="0"/>
              </a:spcBef>
              <a:spcAft>
                <a:spcPts val="0"/>
              </a:spcAft>
              <a:buSzPts val="1800"/>
              <a:buChar char="●"/>
            </a:pPr>
            <a:r>
              <a:rPr lang="en-US">
                <a:solidFill>
                  <a:srgbClr val="000000"/>
                </a:solidFill>
                <a:latin typeface="Comic Sans MS"/>
                <a:ea typeface="Comic Sans MS"/>
                <a:cs typeface="Comic Sans MS"/>
                <a:sym typeface="Comic Sans MS"/>
              </a:rPr>
              <a:t>The dataset was normalized to ensure continuous indexing of node identifiers. The edges were prepared into an </a:t>
            </a:r>
            <a:r>
              <a:rPr b="1" lang="en-US">
                <a:solidFill>
                  <a:srgbClr val="000000"/>
                </a:solidFill>
                <a:latin typeface="Comic Sans MS"/>
                <a:ea typeface="Comic Sans MS"/>
                <a:cs typeface="Comic Sans MS"/>
                <a:sym typeface="Comic Sans MS"/>
              </a:rPr>
              <a:t>edge_index</a:t>
            </a:r>
            <a:r>
              <a:rPr lang="en-US">
                <a:solidFill>
                  <a:srgbClr val="000000"/>
                </a:solidFill>
                <a:latin typeface="Comic Sans MS"/>
                <a:ea typeface="Comic Sans MS"/>
                <a:cs typeface="Comic Sans MS"/>
                <a:sym typeface="Comic Sans MS"/>
              </a:rPr>
              <a:t> tensor, and simple node features were assigned for each node. Binary labels were determined based on the rating being positive or negative .</a:t>
            </a:r>
            <a:endParaRPr>
              <a:latin typeface="Comic Sans MS"/>
              <a:ea typeface="Comic Sans MS"/>
              <a:cs typeface="Comic Sans MS"/>
              <a:sym typeface="Comic Sans MS"/>
            </a:endParaRPr>
          </a:p>
          <a:p>
            <a:pPr indent="-342900" lvl="0" marL="457200" rtl="0" algn="l">
              <a:lnSpc>
                <a:spcPct val="115000"/>
              </a:lnSpc>
              <a:spcBef>
                <a:spcPts val="0"/>
              </a:spcBef>
              <a:spcAft>
                <a:spcPts val="0"/>
              </a:spcAft>
              <a:buSzPts val="1800"/>
              <a:buFont typeface="Comic Sans MS"/>
              <a:buChar char="●"/>
            </a:pPr>
            <a:r>
              <a:rPr lang="en-US">
                <a:solidFill>
                  <a:srgbClr val="000000"/>
                </a:solidFill>
                <a:latin typeface="Comic Sans MS"/>
                <a:ea typeface="Comic Sans MS"/>
                <a:cs typeface="Comic Sans MS"/>
                <a:sym typeface="Comic Sans MS"/>
              </a:rPr>
              <a:t>An 80/20 split was made between training and validation sets. The binary cross-entropy with logits loss function was used, which is suitable for binary classification tasks where model outputs are logits. Adam optimizer with a learning rate of 0.01 was employed to minimize the loss function .</a:t>
            </a:r>
            <a:endParaRPr>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a:latin typeface="Arial"/>
              <a:ea typeface="Arial"/>
              <a:cs typeface="Arial"/>
              <a:sym typeface="Arial"/>
            </a:endParaRPr>
          </a:p>
        </p:txBody>
      </p:sp>
      <p:pic>
        <p:nvPicPr>
          <p:cNvPr id="188" name="Google Shape;188;p18"/>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220">
                <a:latin typeface="Comic Sans MS"/>
                <a:ea typeface="Comic Sans MS"/>
                <a:cs typeface="Comic Sans MS"/>
                <a:sym typeface="Comic Sans MS"/>
              </a:rPr>
              <a:t>Code snippet</a:t>
            </a:r>
            <a:endParaRPr b="1" sz="2220">
              <a:latin typeface="Comic Sans MS"/>
              <a:ea typeface="Comic Sans MS"/>
              <a:cs typeface="Comic Sans MS"/>
              <a:sym typeface="Comic Sans MS"/>
            </a:endParaRPr>
          </a:p>
        </p:txBody>
      </p:sp>
      <p:sp>
        <p:nvSpPr>
          <p:cNvPr id="194" name="Google Shape;194;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sz="1700">
                <a:latin typeface="Comic Sans MS"/>
                <a:ea typeface="Comic Sans MS"/>
                <a:cs typeface="Comic Sans MS"/>
                <a:sym typeface="Comic Sans MS"/>
              </a:rPr>
              <a:t># Load and prepare data</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700">
                <a:latin typeface="Comic Sans MS"/>
                <a:ea typeface="Comic Sans MS"/>
                <a:cs typeface="Comic Sans MS"/>
                <a:sym typeface="Comic Sans MS"/>
              </a:rPr>
              <a:t>df = pd.read_csv('/content/soc-sign-bitcoinalpha.csv', header=None, ...)</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700">
                <a:latin typeface="Comic Sans MS"/>
                <a:ea typeface="Comic Sans MS"/>
                <a:cs typeface="Comic Sans MS"/>
                <a:sym typeface="Comic Sans MS"/>
              </a:rPr>
              <a:t># Normalize node indices, prepare edge_index, define node features and binary labels</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700">
                <a:latin typeface="Comic Sans MS"/>
                <a:ea typeface="Comic Sans MS"/>
                <a:cs typeface="Comic Sans MS"/>
                <a:sym typeface="Comic Sans MS"/>
              </a:rPr>
              <a:t>data = Data(x=node_features, edge_index=edge_index, y=labels)</a:t>
            </a:r>
            <a:endParaRPr sz="2100">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sz="1700">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sz="1700">
              <a:latin typeface="Comic Sans MS"/>
              <a:ea typeface="Comic Sans MS"/>
              <a:cs typeface="Comic Sans MS"/>
              <a:sym typeface="Comic Sans MS"/>
            </a:endParaRPr>
          </a:p>
          <a:p>
            <a:pPr indent="-361950" lvl="0" marL="457200" rtl="0" algn="l">
              <a:lnSpc>
                <a:spcPct val="115000"/>
              </a:lnSpc>
              <a:spcBef>
                <a:spcPts val="0"/>
              </a:spcBef>
              <a:spcAft>
                <a:spcPts val="0"/>
              </a:spcAft>
              <a:buSzPts val="2100"/>
              <a:buChar char="●"/>
            </a:pPr>
            <a:r>
              <a:rPr lang="en-US" sz="1700">
                <a:solidFill>
                  <a:srgbClr val="000000"/>
                </a:solidFill>
                <a:latin typeface="Comic Sans MS"/>
                <a:ea typeface="Comic Sans MS"/>
                <a:cs typeface="Comic Sans MS"/>
                <a:sym typeface="Comic Sans MS"/>
              </a:rPr>
              <a:t>This code loads the dataset and prepares it by normalizing node indices and creating the </a:t>
            </a:r>
            <a:r>
              <a:rPr b="1" lang="en-US" sz="1700">
                <a:solidFill>
                  <a:srgbClr val="000000"/>
                </a:solidFill>
                <a:latin typeface="Comic Sans MS"/>
                <a:ea typeface="Comic Sans MS"/>
                <a:cs typeface="Comic Sans MS"/>
                <a:sym typeface="Comic Sans MS"/>
              </a:rPr>
              <a:t>edge_index</a:t>
            </a:r>
            <a:r>
              <a:rPr lang="en-US" sz="1700">
                <a:solidFill>
                  <a:srgbClr val="000000"/>
                </a:solidFill>
                <a:latin typeface="Comic Sans MS"/>
                <a:ea typeface="Comic Sans MS"/>
                <a:cs typeface="Comic Sans MS"/>
                <a:sym typeface="Comic Sans MS"/>
              </a:rPr>
              <a:t> tensor needed for the GCN. It also sets up node features and labels for training .</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sz="1700">
              <a:latin typeface="Comic Sans MS"/>
              <a:ea typeface="Comic Sans MS"/>
              <a:cs typeface="Comic Sans MS"/>
              <a:sym typeface="Comic Sans MS"/>
            </a:endParaRPr>
          </a:p>
        </p:txBody>
      </p:sp>
      <p:pic>
        <p:nvPicPr>
          <p:cNvPr id="195" name="Google Shape;195;p19"/>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311700" y="297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Comic Sans MS"/>
                <a:ea typeface="Comic Sans MS"/>
                <a:cs typeface="Comic Sans MS"/>
                <a:sym typeface="Comic Sans MS"/>
              </a:rPr>
              <a:t>Abstract</a:t>
            </a:r>
            <a:endParaRPr b="1">
              <a:latin typeface="Comic Sans MS"/>
              <a:ea typeface="Comic Sans MS"/>
              <a:cs typeface="Comic Sans MS"/>
              <a:sym typeface="Comic Sans MS"/>
            </a:endParaRPr>
          </a:p>
        </p:txBody>
      </p:sp>
      <p:sp>
        <p:nvSpPr>
          <p:cNvPr id="64" name="Google Shape;64;p2"/>
          <p:cNvSpPr txBox="1"/>
          <p:nvPr>
            <p:ph idx="1" type="body"/>
          </p:nvPr>
        </p:nvSpPr>
        <p:spPr>
          <a:xfrm>
            <a:off x="311700" y="999800"/>
            <a:ext cx="6630900" cy="3619800"/>
          </a:xfrm>
          <a:prstGeom prst="rect">
            <a:avLst/>
          </a:prstGeom>
          <a:noFill/>
          <a:ln>
            <a:noFill/>
          </a:ln>
        </p:spPr>
        <p:txBody>
          <a:bodyPr anchorCtr="0" anchor="t" bIns="91425" lIns="91425" spcFirstLastPara="1" rIns="91425" wrap="square" tIns="91425">
            <a:noAutofit/>
          </a:bodyPr>
          <a:lstStyle/>
          <a:p>
            <a:pPr indent="-317182" lvl="0" marL="457200" rtl="0" algn="l">
              <a:lnSpc>
                <a:spcPct val="95000"/>
              </a:lnSpc>
              <a:spcBef>
                <a:spcPts val="0"/>
              </a:spcBef>
              <a:spcAft>
                <a:spcPts val="0"/>
              </a:spcAft>
              <a:buClr>
                <a:srgbClr val="000000"/>
              </a:buClr>
              <a:buSzPts val="1395"/>
              <a:buFont typeface="Comic Sans MS"/>
              <a:buChar char="-"/>
            </a:pPr>
            <a:r>
              <a:rPr lang="en-US" sz="1395">
                <a:solidFill>
                  <a:srgbClr val="000000"/>
                </a:solidFill>
                <a:latin typeface="Comic Sans MS"/>
                <a:ea typeface="Comic Sans MS"/>
                <a:cs typeface="Comic Sans MS"/>
                <a:sym typeface="Comic Sans MS"/>
              </a:rPr>
              <a:t>Overcoming the difficulty of classifying few-shot nodes (FSNC) using sparse labeled data.</a:t>
            </a:r>
            <a:endParaRPr sz="1395">
              <a:solidFill>
                <a:srgbClr val="000000"/>
              </a:solidFill>
              <a:latin typeface="Comic Sans MS"/>
              <a:ea typeface="Comic Sans MS"/>
              <a:cs typeface="Comic Sans MS"/>
              <a:sym typeface="Comic Sans MS"/>
            </a:endParaRPr>
          </a:p>
          <a:p>
            <a:pPr indent="-317182" lvl="0" marL="457200" rtl="0" algn="l">
              <a:lnSpc>
                <a:spcPct val="95000"/>
              </a:lnSpc>
              <a:spcBef>
                <a:spcPts val="0"/>
              </a:spcBef>
              <a:spcAft>
                <a:spcPts val="0"/>
              </a:spcAft>
              <a:buClr>
                <a:srgbClr val="000000"/>
              </a:buClr>
              <a:buSzPts val="1395"/>
              <a:buFont typeface="Comic Sans MS"/>
              <a:buChar char="-"/>
            </a:pPr>
            <a:r>
              <a:rPr lang="en-US" sz="1395">
                <a:solidFill>
                  <a:srgbClr val="000000"/>
                </a:solidFill>
                <a:latin typeface="Comic Sans MS"/>
                <a:ea typeface="Comic Sans MS"/>
                <a:cs typeface="Comic Sans MS"/>
                <a:sym typeface="Comic Sans MS"/>
              </a:rPr>
              <a:t>Virtual Node Tuning (VNT): An innovative method for embedding virtual nodes that makes use of a pre trained graph transformer.</a:t>
            </a:r>
            <a:endParaRPr sz="1395">
              <a:solidFill>
                <a:srgbClr val="000000"/>
              </a:solidFill>
              <a:latin typeface="Comic Sans MS"/>
              <a:ea typeface="Comic Sans MS"/>
              <a:cs typeface="Comic Sans MS"/>
              <a:sym typeface="Comic Sans MS"/>
            </a:endParaRPr>
          </a:p>
          <a:p>
            <a:pPr indent="-317182" lvl="0" marL="457200" rtl="0" algn="l">
              <a:lnSpc>
                <a:spcPct val="95000"/>
              </a:lnSpc>
              <a:spcBef>
                <a:spcPts val="0"/>
              </a:spcBef>
              <a:spcAft>
                <a:spcPts val="0"/>
              </a:spcAft>
              <a:buClr>
                <a:srgbClr val="000000"/>
              </a:buClr>
              <a:buSzPts val="1395"/>
              <a:buFont typeface="Comic Sans MS"/>
              <a:buChar char="-"/>
            </a:pPr>
            <a:r>
              <a:rPr lang="en-US" sz="1395">
                <a:solidFill>
                  <a:srgbClr val="000000"/>
                </a:solidFill>
                <a:latin typeface="Comic Sans MS"/>
                <a:ea typeface="Comic Sans MS"/>
                <a:cs typeface="Comic Sans MS"/>
                <a:sym typeface="Comic Sans MS"/>
              </a:rPr>
              <a:t>Introducing meta-learning-enhanced graph-based pseudo hints to adjust embeddings for FSNC in sparse-label situations. Empirical findings demonstrate the advantage of VNT on four benchmark datasets.</a:t>
            </a:r>
            <a:endParaRPr sz="1395">
              <a:solidFill>
                <a:srgbClr val="000000"/>
              </a:solidFill>
              <a:latin typeface="Comic Sans MS"/>
              <a:ea typeface="Comic Sans MS"/>
              <a:cs typeface="Comic Sans MS"/>
              <a:sym typeface="Comic Sans MS"/>
            </a:endParaRPr>
          </a:p>
          <a:p>
            <a:pPr indent="-317182" lvl="0" marL="457200" rtl="0" algn="l">
              <a:lnSpc>
                <a:spcPct val="95000"/>
              </a:lnSpc>
              <a:spcBef>
                <a:spcPts val="0"/>
              </a:spcBef>
              <a:spcAft>
                <a:spcPts val="0"/>
              </a:spcAft>
              <a:buClr>
                <a:srgbClr val="000000"/>
              </a:buClr>
              <a:buSzPts val="1395"/>
              <a:buFont typeface="Comic Sans MS"/>
              <a:buChar char="-"/>
            </a:pPr>
            <a:r>
              <a:rPr lang="en-US" sz="1395">
                <a:solidFill>
                  <a:srgbClr val="000000"/>
                </a:solidFill>
                <a:latin typeface="Comic Sans MS"/>
                <a:ea typeface="Comic Sans MS"/>
                <a:cs typeface="Comic Sans MS"/>
                <a:sym typeface="Comic Sans MS"/>
              </a:rPr>
              <a:t>Efficiency with sparse labels and low computational overhead are two of VNT's strong points. The effectiveness of VNT depends on the virtual prompt design and the underlying pretrained transformer. Unsupervised tasks like node recovery and masked link prediction are part of the preprocessing step.</a:t>
            </a:r>
            <a:endParaRPr sz="1395">
              <a:solidFill>
                <a:srgbClr val="000000"/>
              </a:solidFill>
              <a:latin typeface="Comic Sans MS"/>
              <a:ea typeface="Comic Sans MS"/>
              <a:cs typeface="Comic Sans MS"/>
              <a:sym typeface="Comic Sans MS"/>
            </a:endParaRPr>
          </a:p>
          <a:p>
            <a:pPr indent="-317182" lvl="0" marL="457200" rtl="0" algn="l">
              <a:lnSpc>
                <a:spcPct val="95000"/>
              </a:lnSpc>
              <a:spcBef>
                <a:spcPts val="0"/>
              </a:spcBef>
              <a:spcAft>
                <a:spcPts val="0"/>
              </a:spcAft>
              <a:buClr>
                <a:srgbClr val="000000"/>
              </a:buClr>
              <a:buSzPts val="1395"/>
              <a:buFont typeface="Comic Sans MS"/>
              <a:buChar char="-"/>
            </a:pPr>
            <a:r>
              <a:rPr lang="en-US" sz="1395">
                <a:solidFill>
                  <a:srgbClr val="000000"/>
                </a:solidFill>
                <a:latin typeface="Comic Sans MS"/>
                <a:ea typeface="Comic Sans MS"/>
                <a:cs typeface="Comic Sans MS"/>
                <a:sym typeface="Comic Sans MS"/>
              </a:rPr>
              <a:t>A GPPE module and virtual nodes to the core transformer are added to the network.</a:t>
            </a:r>
            <a:endParaRPr sz="1395">
              <a:solidFill>
                <a:srgbClr val="000000"/>
              </a:solidFill>
              <a:latin typeface="Comic Sans MS"/>
              <a:ea typeface="Comic Sans MS"/>
              <a:cs typeface="Comic Sans MS"/>
              <a:sym typeface="Comic Sans MS"/>
            </a:endParaRPr>
          </a:p>
          <a:p>
            <a:pPr indent="-317182" lvl="0" marL="457200" rtl="0" algn="l">
              <a:lnSpc>
                <a:spcPct val="95000"/>
              </a:lnSpc>
              <a:spcBef>
                <a:spcPts val="0"/>
              </a:spcBef>
              <a:spcAft>
                <a:spcPts val="0"/>
              </a:spcAft>
              <a:buClr>
                <a:srgbClr val="000000"/>
              </a:buClr>
              <a:buSzPts val="1395"/>
              <a:buFont typeface="Comic Sans MS"/>
              <a:buChar char="-"/>
            </a:pPr>
            <a:r>
              <a:rPr lang="en-US" sz="1395">
                <a:solidFill>
                  <a:srgbClr val="000000"/>
                </a:solidFill>
                <a:latin typeface="Comic Sans MS"/>
                <a:ea typeface="Comic Sans MS"/>
                <a:cs typeface="Comic Sans MS"/>
                <a:sym typeface="Comic Sans MS"/>
              </a:rPr>
              <a:t>Using cross-entropy loss, the training approach incorporates task-specific post-initial learning fine-tuning.</a:t>
            </a:r>
            <a:endParaRPr sz="1395">
              <a:solidFill>
                <a:srgbClr val="000000"/>
              </a:solidFill>
              <a:latin typeface="Comic Sans MS"/>
              <a:ea typeface="Comic Sans MS"/>
              <a:cs typeface="Comic Sans MS"/>
              <a:sym typeface="Comic Sans MS"/>
            </a:endParaRPr>
          </a:p>
        </p:txBody>
      </p:sp>
      <p:pic>
        <p:nvPicPr>
          <p:cNvPr id="65" name="Google Shape;65;p2"/>
          <p:cNvPicPr preferRelativeResize="0"/>
          <p:nvPr/>
        </p:nvPicPr>
        <p:blipFill rotWithShape="1">
          <a:blip r:embed="rId3">
            <a:alphaModFix/>
          </a:blip>
          <a:srcRect b="0" l="0" r="0" t="0"/>
          <a:stretch/>
        </p:blipFill>
        <p:spPr>
          <a:xfrm>
            <a:off x="7090175" y="0"/>
            <a:ext cx="2053823" cy="392225"/>
          </a:xfrm>
          <a:prstGeom prst="rect">
            <a:avLst/>
          </a:prstGeom>
          <a:noFill/>
          <a:ln>
            <a:noFill/>
          </a:ln>
        </p:spPr>
      </p:pic>
      <p:pic>
        <p:nvPicPr>
          <p:cNvPr id="66" name="Google Shape;66;p2"/>
          <p:cNvPicPr preferRelativeResize="0"/>
          <p:nvPr/>
        </p:nvPicPr>
        <p:blipFill rotWithShape="1">
          <a:blip r:embed="rId4">
            <a:alphaModFix/>
          </a:blip>
          <a:srcRect b="0" l="0" r="0" t="0"/>
          <a:stretch/>
        </p:blipFill>
        <p:spPr>
          <a:xfrm>
            <a:off x="7090175" y="1304875"/>
            <a:ext cx="1896600" cy="28770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220">
                <a:solidFill>
                  <a:srgbClr val="000000"/>
                </a:solidFill>
                <a:latin typeface="Comic Sans MS"/>
                <a:ea typeface="Comic Sans MS"/>
                <a:cs typeface="Comic Sans MS"/>
                <a:sym typeface="Comic Sans MS"/>
              </a:rPr>
              <a:t>Performance Analysis</a:t>
            </a:r>
            <a:br>
              <a:rPr b="1" lang="en-US" sz="2220">
                <a:solidFill>
                  <a:srgbClr val="000000"/>
                </a:solidFill>
                <a:latin typeface="Comic Sans MS"/>
                <a:ea typeface="Comic Sans MS"/>
                <a:cs typeface="Comic Sans MS"/>
                <a:sym typeface="Comic Sans MS"/>
              </a:rPr>
            </a:br>
            <a:endParaRPr b="1" sz="2220">
              <a:latin typeface="Comic Sans MS"/>
              <a:ea typeface="Comic Sans MS"/>
              <a:cs typeface="Comic Sans MS"/>
              <a:sym typeface="Comic Sans MS"/>
            </a:endParaRPr>
          </a:p>
        </p:txBody>
      </p:sp>
      <p:sp>
        <p:nvSpPr>
          <p:cNvPr id="201" name="Google Shape;201;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2100">
              <a:solidFill>
                <a:srgbClr val="000000"/>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US" sz="2100">
                <a:solidFill>
                  <a:srgbClr val="000000"/>
                </a:solidFill>
                <a:latin typeface="Comic Sans MS"/>
                <a:ea typeface="Comic Sans MS"/>
                <a:cs typeface="Comic Sans MS"/>
                <a:sym typeface="Comic Sans MS"/>
              </a:rPr>
              <a:t>The initial loss was relatively high but consistently decreased over the training epochs, indicating effective learning and generalization. The model did not show significant overfitting, as evidenced by the close convergence of training and validation loss .</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a:latin typeface="Arial"/>
              <a:ea typeface="Arial"/>
              <a:cs typeface="Arial"/>
              <a:sym typeface="Arial"/>
            </a:endParaRPr>
          </a:p>
        </p:txBody>
      </p:sp>
      <p:pic>
        <p:nvPicPr>
          <p:cNvPr id="202" name="Google Shape;202;p20"/>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220">
                <a:latin typeface="Comic Sans MS"/>
                <a:ea typeface="Comic Sans MS"/>
                <a:cs typeface="Comic Sans MS"/>
                <a:sym typeface="Comic Sans MS"/>
              </a:rPr>
              <a:t>Code Snippet</a:t>
            </a:r>
            <a:endParaRPr b="1" sz="2220">
              <a:latin typeface="Comic Sans MS"/>
              <a:ea typeface="Comic Sans MS"/>
              <a:cs typeface="Comic Sans MS"/>
              <a:sym typeface="Comic Sans MS"/>
            </a:endParaRPr>
          </a:p>
        </p:txBody>
      </p:sp>
      <p:sp>
        <p:nvSpPr>
          <p:cNvPr id="208" name="Google Shape;208;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model = GCN(1, 1)</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optimizer = torch.optim.Adam(model.parameters(), lr=0.01)</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criterion = torch.nn.BCEWithLogitsLoss()</a:t>
            </a:r>
            <a:endParaRPr sz="1900">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sz="13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for epoch in range(100):</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    model.train()</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    optimizer.zero_grad()</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    out = model(data)</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    loss = criterion(out.squeeze(), data.y.float())</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    loss.backward()</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latin typeface="Comic Sans MS"/>
                <a:ea typeface="Comic Sans MS"/>
                <a:cs typeface="Comic Sans MS"/>
                <a:sym typeface="Comic Sans MS"/>
              </a:rPr>
              <a:t>    optimizer.step()</a:t>
            </a:r>
            <a:endParaRPr sz="19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sz="13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300">
                <a:solidFill>
                  <a:srgbClr val="000000"/>
                </a:solidFill>
                <a:latin typeface="Comic Sans MS"/>
                <a:ea typeface="Comic Sans MS"/>
                <a:cs typeface="Comic Sans MS"/>
                <a:sym typeface="Comic Sans MS"/>
              </a:rPr>
              <a:t>     T</a:t>
            </a:r>
            <a:r>
              <a:rPr lang="en-US" sz="1300">
                <a:solidFill>
                  <a:schemeClr val="dk1"/>
                </a:solidFill>
                <a:latin typeface="Comic Sans MS"/>
                <a:ea typeface="Comic Sans MS"/>
                <a:cs typeface="Comic Sans MS"/>
                <a:sym typeface="Comic Sans MS"/>
              </a:rPr>
              <a:t>he training loop is where the model is trained for 100 epochs using the Adam optimizer and binary cross-entropy with logits loss function. This snippet is critical as it embodies the learning process .</a:t>
            </a:r>
            <a:endParaRPr sz="1900">
              <a:solidFill>
                <a:schemeClr val="dk1"/>
              </a:solidFill>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sz="1300">
              <a:latin typeface="Comic Sans MS"/>
              <a:ea typeface="Comic Sans MS"/>
              <a:cs typeface="Comic Sans MS"/>
              <a:sym typeface="Comic Sans MS"/>
            </a:endParaRPr>
          </a:p>
        </p:txBody>
      </p:sp>
      <p:pic>
        <p:nvPicPr>
          <p:cNvPr id="209" name="Google Shape;209;p21"/>
          <p:cNvPicPr preferRelativeResize="0"/>
          <p:nvPr/>
        </p:nvPicPr>
        <p:blipFill>
          <a:blip r:embed="rId3">
            <a:alphaModFix/>
          </a:blip>
          <a:stretch>
            <a:fillRect/>
          </a:stretch>
        </p:blipFill>
        <p:spPr>
          <a:xfrm>
            <a:off x="4102775" y="1853938"/>
            <a:ext cx="4876800" cy="1247775"/>
          </a:xfrm>
          <a:prstGeom prst="rect">
            <a:avLst/>
          </a:prstGeom>
          <a:noFill/>
          <a:ln>
            <a:noFill/>
          </a:ln>
        </p:spPr>
      </p:pic>
      <p:pic>
        <p:nvPicPr>
          <p:cNvPr id="210" name="Google Shape;210;p21"/>
          <p:cNvPicPr preferRelativeResize="0"/>
          <p:nvPr/>
        </p:nvPicPr>
        <p:blipFill rotWithShape="1">
          <a:blip r:embed="rId4">
            <a:alphaModFix/>
          </a:blip>
          <a:srcRect b="0" l="0" r="0" t="0"/>
          <a:stretch/>
        </p:blipFill>
        <p:spPr>
          <a:xfrm>
            <a:off x="7090175" y="0"/>
            <a:ext cx="2053823" cy="392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320">
                <a:solidFill>
                  <a:srgbClr val="000000"/>
                </a:solidFill>
                <a:latin typeface="Comic Sans MS"/>
                <a:ea typeface="Comic Sans MS"/>
                <a:cs typeface="Comic Sans MS"/>
                <a:sym typeface="Comic Sans MS"/>
              </a:rPr>
              <a:t>Meta-Learning Application (MAML)</a:t>
            </a:r>
            <a:endParaRPr b="1" sz="2320">
              <a:latin typeface="Comic Sans MS"/>
              <a:ea typeface="Comic Sans MS"/>
              <a:cs typeface="Comic Sans MS"/>
              <a:sym typeface="Comic Sans MS"/>
            </a:endParaRPr>
          </a:p>
        </p:txBody>
      </p:sp>
      <p:sp>
        <p:nvSpPr>
          <p:cNvPr id="216" name="Google Shape;21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a:solidFill>
                  <a:schemeClr val="dk1"/>
                </a:solidFill>
                <a:latin typeface="Comic Sans MS"/>
                <a:ea typeface="Comic Sans MS"/>
                <a:cs typeface="Comic Sans MS"/>
                <a:sym typeface="Comic Sans MS"/>
              </a:rPr>
              <a:t>The training loop included a Model-Agnostic Meta-Learning (MAML) setup, which prepares the graph neural network for quick adaptation to new tasks with minimal data. A function for the MAML update was implemented that makes a copy of the model and performs a gradient update to simulate adaptation to new tasks .</a:t>
            </a:r>
            <a:endParaRPr>
              <a:solidFill>
                <a:schemeClr val="dk1"/>
              </a:solidFill>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a:latin typeface="Arial"/>
              <a:ea typeface="Arial"/>
              <a:cs typeface="Arial"/>
              <a:sym typeface="Arial"/>
            </a:endParaRPr>
          </a:p>
        </p:txBody>
      </p:sp>
      <p:pic>
        <p:nvPicPr>
          <p:cNvPr id="217" name="Google Shape;217;p22"/>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220">
                <a:solidFill>
                  <a:srgbClr val="000000"/>
                </a:solidFill>
                <a:latin typeface="Comic Sans MS"/>
                <a:ea typeface="Comic Sans MS"/>
                <a:cs typeface="Comic Sans MS"/>
                <a:sym typeface="Comic Sans MS"/>
              </a:rPr>
              <a:t>Network Properties Analysis:</a:t>
            </a:r>
            <a:br>
              <a:rPr b="1" lang="en-US" sz="2220">
                <a:solidFill>
                  <a:srgbClr val="000000"/>
                </a:solidFill>
                <a:latin typeface="Comic Sans MS"/>
                <a:ea typeface="Comic Sans MS"/>
                <a:cs typeface="Comic Sans MS"/>
                <a:sym typeface="Comic Sans MS"/>
              </a:rPr>
            </a:br>
            <a:endParaRPr b="1" sz="2220">
              <a:latin typeface="Comic Sans MS"/>
              <a:ea typeface="Comic Sans MS"/>
              <a:cs typeface="Comic Sans MS"/>
              <a:sym typeface="Comic Sans MS"/>
            </a:endParaRPr>
          </a:p>
        </p:txBody>
      </p:sp>
      <p:sp>
        <p:nvSpPr>
          <p:cNvPr id="223" name="Google Shape;223;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US" sz="1900">
                <a:solidFill>
                  <a:srgbClr val="000000"/>
                </a:solidFill>
                <a:latin typeface="Comic Sans MS"/>
                <a:ea typeface="Comic Sans MS"/>
                <a:cs typeface="Comic Sans MS"/>
                <a:sym typeface="Comic Sans MS"/>
              </a:rPr>
              <a:t>In-degree and out-degree calculations, along with network density metrics, were conducted to understand the structure of the graph and its sparsity. NetworkX library was utilized for this purpose .</a:t>
            </a:r>
            <a:endParaRPr sz="1900">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sz="1900">
              <a:solidFill>
                <a:srgbClr val="000000"/>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n-US" sz="1900">
                <a:solidFill>
                  <a:srgbClr val="000000"/>
                </a:solidFill>
                <a:latin typeface="Comic Sans MS"/>
                <a:ea typeface="Comic Sans MS"/>
                <a:cs typeface="Comic Sans MS"/>
                <a:sym typeface="Comic Sans MS"/>
              </a:rPr>
              <a:t>Visualization of a subgraph and computation of additional node features like average rating given, average rating received, degree centrality, and clustering coefficient were performed to inform feature engineering .</a:t>
            </a:r>
            <a:endParaRPr sz="1900">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sz="1900">
              <a:latin typeface="Comic Sans MS"/>
              <a:ea typeface="Comic Sans MS"/>
              <a:cs typeface="Comic Sans MS"/>
              <a:sym typeface="Comic Sans MS"/>
            </a:endParaRPr>
          </a:p>
        </p:txBody>
      </p:sp>
      <p:pic>
        <p:nvPicPr>
          <p:cNvPr id="224" name="Google Shape;224;p23"/>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220">
                <a:latin typeface="Comic Sans MS"/>
                <a:ea typeface="Comic Sans MS"/>
                <a:cs typeface="Comic Sans MS"/>
                <a:sym typeface="Comic Sans MS"/>
              </a:rPr>
              <a:t>Code Snippet</a:t>
            </a:r>
            <a:endParaRPr b="1" sz="2220">
              <a:latin typeface="Comic Sans MS"/>
              <a:ea typeface="Comic Sans MS"/>
              <a:cs typeface="Comic Sans MS"/>
              <a:sym typeface="Comic Sans MS"/>
            </a:endParaRPr>
          </a:p>
        </p:txBody>
      </p:sp>
      <p:sp>
        <p:nvSpPr>
          <p:cNvPr id="230" name="Google Shape;230;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lang="en-US">
                <a:latin typeface="Comic Sans MS"/>
                <a:ea typeface="Comic Sans MS"/>
                <a:cs typeface="Comic Sans MS"/>
                <a:sym typeface="Comic Sans MS"/>
              </a:rPr>
              <a:t>G = nx.Graph()</a:t>
            </a:r>
            <a:endParaRPr>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a:latin typeface="Comic Sans MS"/>
                <a:ea typeface="Comic Sans MS"/>
                <a:cs typeface="Comic Sans MS"/>
                <a:sym typeface="Comic Sans MS"/>
              </a:rPr>
              <a:t># Add edges and nodes to the graph</a:t>
            </a:r>
            <a:endParaRPr>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a:latin typeface="Comic Sans MS"/>
                <a:ea typeface="Comic Sans MS"/>
                <a:cs typeface="Comic Sans MS"/>
                <a:sym typeface="Comic Sans MS"/>
              </a:rPr>
              <a:t>nx.set_node_attributes(G, node_attributes)</a:t>
            </a:r>
            <a:endParaRPr>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a:latin typeface="Comic Sans MS"/>
              <a:ea typeface="Comic Sans MS"/>
              <a:cs typeface="Comic Sans MS"/>
              <a:sym typeface="Comic Sans MS"/>
            </a:endParaRPr>
          </a:p>
          <a:p>
            <a:pPr indent="-228600" lvl="0" marL="457200" rtl="0" algn="l">
              <a:lnSpc>
                <a:spcPct val="115000"/>
              </a:lnSpc>
              <a:spcBef>
                <a:spcPts val="0"/>
              </a:spcBef>
              <a:spcAft>
                <a:spcPts val="0"/>
              </a:spcAft>
              <a:buSzPts val="1800"/>
              <a:buNone/>
            </a:pPr>
            <a:r>
              <a:t/>
            </a:r>
            <a:endParaRPr>
              <a:latin typeface="Comic Sans MS"/>
              <a:ea typeface="Comic Sans MS"/>
              <a:cs typeface="Comic Sans MS"/>
              <a:sym typeface="Comic Sans MS"/>
            </a:endParaRPr>
          </a:p>
          <a:p>
            <a:pPr indent="-342900" lvl="0" marL="457200" rtl="0" algn="l">
              <a:lnSpc>
                <a:spcPct val="115000"/>
              </a:lnSpc>
              <a:spcBef>
                <a:spcPts val="0"/>
              </a:spcBef>
              <a:spcAft>
                <a:spcPts val="0"/>
              </a:spcAft>
              <a:buSzPts val="1800"/>
              <a:buFont typeface="Comic Sans MS"/>
              <a:buChar char="●"/>
            </a:pPr>
            <a:r>
              <a:rPr lang="en-US">
                <a:solidFill>
                  <a:srgbClr val="000000"/>
                </a:solidFill>
                <a:latin typeface="Comic Sans MS"/>
                <a:ea typeface="Comic Sans MS"/>
                <a:cs typeface="Comic Sans MS"/>
                <a:sym typeface="Comic Sans MS"/>
              </a:rPr>
              <a:t>This snippet demonstrates how the network properties are analyzed using the NetworkX library. The attributes set on nodes may be used as features in the GCN model .</a:t>
            </a:r>
            <a:endParaRPr>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a:latin typeface="Comic Sans MS"/>
              <a:ea typeface="Comic Sans MS"/>
              <a:cs typeface="Comic Sans MS"/>
              <a:sym typeface="Comic Sans MS"/>
            </a:endParaRPr>
          </a:p>
        </p:txBody>
      </p:sp>
      <p:pic>
        <p:nvPicPr>
          <p:cNvPr id="231" name="Google Shape;231;p24"/>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220">
                <a:solidFill>
                  <a:srgbClr val="000000"/>
                </a:solidFill>
                <a:latin typeface="Arial"/>
                <a:ea typeface="Arial"/>
                <a:cs typeface="Arial"/>
                <a:sym typeface="Arial"/>
              </a:rPr>
              <a:t>Evaluation</a:t>
            </a:r>
            <a:endParaRPr b="1" sz="2220">
              <a:solidFill>
                <a:srgbClr val="000000"/>
              </a:solidFill>
            </a:endParaRPr>
          </a:p>
        </p:txBody>
      </p:sp>
      <p:sp>
        <p:nvSpPr>
          <p:cNvPr id="237" name="Google Shape;23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0"/>
              </a:spcAft>
              <a:buNone/>
            </a:pPr>
            <a:r>
              <a:rPr b="1" lang="en-US" sz="2900">
                <a:solidFill>
                  <a:srgbClr val="000000"/>
                </a:solidFill>
                <a:latin typeface="Comic Sans MS"/>
                <a:ea typeface="Comic Sans MS"/>
                <a:cs typeface="Comic Sans MS"/>
                <a:sym typeface="Comic Sans MS"/>
              </a:rPr>
              <a:t>Confusion Matrix: </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9999"/>
              <a:buNone/>
            </a:pPr>
            <a:br>
              <a:rPr lang="en-US">
                <a:solidFill>
                  <a:srgbClr val="000000"/>
                </a:solidFill>
                <a:latin typeface="Comic Sans MS"/>
                <a:ea typeface="Comic Sans MS"/>
                <a:cs typeface="Comic Sans MS"/>
                <a:sym typeface="Comic Sans MS"/>
              </a:rPr>
            </a:br>
            <a:r>
              <a:rPr lang="en-US">
                <a:solidFill>
                  <a:srgbClr val="000000"/>
                </a:solidFill>
                <a:latin typeface="Comic Sans MS"/>
                <a:ea typeface="Comic Sans MS"/>
                <a:cs typeface="Comic Sans MS"/>
                <a:sym typeface="Comic Sans MS"/>
              </a:rPr>
              <a:t>	</a:t>
            </a:r>
            <a:r>
              <a:rPr lang="en-US" sz="1900">
                <a:solidFill>
                  <a:srgbClr val="000000"/>
                </a:solidFill>
                <a:latin typeface="Comic Sans MS"/>
                <a:ea typeface="Comic Sans MS"/>
                <a:cs typeface="Comic Sans MS"/>
                <a:sym typeface="Comic Sans MS"/>
              </a:rPr>
              <a:t>The confusion matrix is a crucial tool in our model evaluation, offering insights into not only the number of correct and incorrect predictions but also the types of errors made by the model. Our confusion matrix reveals the following:</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1578"/>
              <a:buNone/>
            </a:pPr>
            <a:r>
              <a:rPr b="1" lang="en-US" sz="1900">
                <a:solidFill>
                  <a:srgbClr val="000000"/>
                </a:solidFill>
                <a:latin typeface="Comic Sans MS"/>
                <a:ea typeface="Comic Sans MS"/>
                <a:cs typeface="Comic Sans MS"/>
                <a:sym typeface="Comic Sans MS"/>
              </a:rPr>
              <a:t>	True Positives (TP):</a:t>
            </a:r>
            <a:r>
              <a:rPr lang="en-US" sz="1900">
                <a:solidFill>
                  <a:srgbClr val="000000"/>
                </a:solidFill>
                <a:latin typeface="Comic Sans MS"/>
                <a:ea typeface="Comic Sans MS"/>
                <a:cs typeface="Comic Sans MS"/>
                <a:sym typeface="Comic Sans MS"/>
              </a:rPr>
              <a:t> The instances where the model correctly predicted the positive class.</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1578"/>
              <a:buNone/>
            </a:pPr>
            <a:r>
              <a:t/>
            </a:r>
            <a:endParaRPr b="1" sz="1900">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1578"/>
              <a:buNone/>
            </a:pPr>
            <a:r>
              <a:rPr b="1" lang="en-US" sz="1900">
                <a:solidFill>
                  <a:srgbClr val="000000"/>
                </a:solidFill>
                <a:latin typeface="Comic Sans MS"/>
                <a:ea typeface="Comic Sans MS"/>
                <a:cs typeface="Comic Sans MS"/>
                <a:sym typeface="Comic Sans MS"/>
              </a:rPr>
              <a:t>	True Negatives (TN):</a:t>
            </a:r>
            <a:r>
              <a:rPr lang="en-US" sz="1900">
                <a:solidFill>
                  <a:srgbClr val="000000"/>
                </a:solidFill>
                <a:latin typeface="Comic Sans MS"/>
                <a:ea typeface="Comic Sans MS"/>
                <a:cs typeface="Comic Sans MS"/>
                <a:sym typeface="Comic Sans MS"/>
              </a:rPr>
              <a:t> The instances where the model correctly predicted the negative class.</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1578"/>
              <a:buNone/>
            </a:pPr>
            <a:r>
              <a:rPr b="1" lang="en-US" sz="1900">
                <a:solidFill>
                  <a:srgbClr val="000000"/>
                </a:solidFill>
                <a:latin typeface="Comic Sans MS"/>
                <a:ea typeface="Comic Sans MS"/>
                <a:cs typeface="Comic Sans MS"/>
                <a:sym typeface="Comic Sans MS"/>
              </a:rPr>
              <a:t>	</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1578"/>
              <a:buNone/>
            </a:pPr>
            <a:r>
              <a:rPr b="1" lang="en-US" sz="1900">
                <a:solidFill>
                  <a:srgbClr val="000000"/>
                </a:solidFill>
                <a:latin typeface="Comic Sans MS"/>
                <a:ea typeface="Comic Sans MS"/>
                <a:cs typeface="Comic Sans MS"/>
                <a:sym typeface="Comic Sans MS"/>
              </a:rPr>
              <a:t>	False Positives (FP):</a:t>
            </a:r>
            <a:r>
              <a:rPr lang="en-US" sz="1900">
                <a:solidFill>
                  <a:srgbClr val="000000"/>
                </a:solidFill>
                <a:latin typeface="Comic Sans MS"/>
                <a:ea typeface="Comic Sans MS"/>
                <a:cs typeface="Comic Sans MS"/>
                <a:sym typeface="Comic Sans MS"/>
              </a:rPr>
              <a:t> The instances where the model incorrectly predicted the negative class as positive.</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1578"/>
              <a:buNone/>
            </a:pPr>
            <a:r>
              <a:rPr b="1" lang="en-US" sz="1900">
                <a:solidFill>
                  <a:srgbClr val="000000"/>
                </a:solidFill>
                <a:latin typeface="Comic Sans MS"/>
                <a:ea typeface="Comic Sans MS"/>
                <a:cs typeface="Comic Sans MS"/>
                <a:sym typeface="Comic Sans MS"/>
              </a:rPr>
              <a:t>	</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1578"/>
              <a:buNone/>
            </a:pPr>
            <a:r>
              <a:rPr b="1" lang="en-US" sz="1900">
                <a:solidFill>
                  <a:srgbClr val="000000"/>
                </a:solidFill>
                <a:latin typeface="Comic Sans MS"/>
                <a:ea typeface="Comic Sans MS"/>
                <a:cs typeface="Comic Sans MS"/>
                <a:sym typeface="Comic Sans MS"/>
              </a:rPr>
              <a:t>	False Negatives (FN):</a:t>
            </a:r>
            <a:r>
              <a:rPr lang="en-US" sz="1900">
                <a:solidFill>
                  <a:srgbClr val="000000"/>
                </a:solidFill>
                <a:latin typeface="Comic Sans MS"/>
                <a:ea typeface="Comic Sans MS"/>
                <a:cs typeface="Comic Sans MS"/>
                <a:sym typeface="Comic Sans MS"/>
              </a:rPr>
              <a:t> The instances where the model incorrectly predicted the positive class as negative.</a:t>
            </a:r>
            <a:endParaRPr>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1578"/>
              <a:buNone/>
            </a:pPr>
            <a:r>
              <a:t/>
            </a:r>
            <a:endParaRPr sz="1900">
              <a:solidFill>
                <a:srgbClr val="000000"/>
              </a:solidFill>
              <a:latin typeface="Comic Sans MS"/>
              <a:ea typeface="Comic Sans MS"/>
              <a:cs typeface="Comic Sans MS"/>
              <a:sym typeface="Comic Sans MS"/>
            </a:endParaRPr>
          </a:p>
          <a:p>
            <a:pPr indent="0" lvl="0" marL="114300" rtl="0" algn="l">
              <a:lnSpc>
                <a:spcPct val="115000"/>
              </a:lnSpc>
              <a:spcBef>
                <a:spcPts val="0"/>
              </a:spcBef>
              <a:spcAft>
                <a:spcPts val="0"/>
              </a:spcAft>
              <a:buSzPct val="151578"/>
              <a:buNone/>
            </a:pPr>
            <a:r>
              <a:rPr lang="en-US" sz="1900">
                <a:solidFill>
                  <a:srgbClr val="000000"/>
                </a:solidFill>
                <a:latin typeface="Comic Sans MS"/>
                <a:ea typeface="Comic Sans MS"/>
                <a:cs typeface="Comic Sans MS"/>
                <a:sym typeface="Comic Sans MS"/>
              </a:rPr>
              <a:t>Through this matrix, we can calculate other performance metrics like accuracy, precision, recall, and F1 score, which provide a holistic view of the model's performance. The visualization of the confusion matrix in our study has been generated using </a:t>
            </a:r>
            <a:r>
              <a:rPr b="1" lang="en-US" sz="1900">
                <a:solidFill>
                  <a:srgbClr val="000000"/>
                </a:solidFill>
                <a:latin typeface="Comic Sans MS"/>
                <a:ea typeface="Comic Sans MS"/>
                <a:cs typeface="Comic Sans MS"/>
                <a:sym typeface="Comic Sans MS"/>
              </a:rPr>
              <a:t>matplotlib</a:t>
            </a:r>
            <a:r>
              <a:rPr lang="en-US" sz="1900">
                <a:solidFill>
                  <a:srgbClr val="000000"/>
                </a:solidFill>
                <a:latin typeface="Comic Sans MS"/>
                <a:ea typeface="Comic Sans MS"/>
                <a:cs typeface="Comic Sans MS"/>
                <a:sym typeface="Comic Sans MS"/>
              </a:rPr>
              <a:t>, reflecting the model's classification results in a visually intuitive manner.</a:t>
            </a:r>
            <a:endParaRPr>
              <a:solidFill>
                <a:srgbClr val="000000"/>
              </a:solidFill>
              <a:latin typeface="Comic Sans MS"/>
              <a:ea typeface="Comic Sans MS"/>
              <a:cs typeface="Comic Sans MS"/>
              <a:sym typeface="Comic Sans MS"/>
            </a:endParaRPr>
          </a:p>
          <a:p>
            <a:pPr indent="-228600" lvl="1" marL="914400" rtl="0" algn="l">
              <a:lnSpc>
                <a:spcPct val="115000"/>
              </a:lnSpc>
              <a:spcBef>
                <a:spcPts val="0"/>
              </a:spcBef>
              <a:spcAft>
                <a:spcPts val="0"/>
              </a:spcAft>
              <a:buSzPct val="160000"/>
              <a:buNone/>
            </a:pPr>
            <a:r>
              <a:t/>
            </a:r>
            <a:endParaRPr>
              <a:latin typeface="Arial"/>
              <a:ea typeface="Arial"/>
              <a:cs typeface="Arial"/>
              <a:sym typeface="Arial"/>
            </a:endParaRPr>
          </a:p>
        </p:txBody>
      </p:sp>
      <p:pic>
        <p:nvPicPr>
          <p:cNvPr id="238" name="Google Shape;238;p25"/>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220">
                <a:solidFill>
                  <a:srgbClr val="000000"/>
                </a:solidFill>
                <a:latin typeface="Arial"/>
                <a:ea typeface="Arial"/>
                <a:cs typeface="Arial"/>
                <a:sym typeface="Arial"/>
              </a:rPr>
              <a:t>Code snippet</a:t>
            </a:r>
            <a:endParaRPr b="1" sz="2220">
              <a:solidFill>
                <a:srgbClr val="000000"/>
              </a:solidFill>
            </a:endParaRPr>
          </a:p>
        </p:txBody>
      </p:sp>
      <p:sp>
        <p:nvSpPr>
          <p:cNvPr id="244" name="Google Shape;244;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 Confusion Matrix code snippet</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cm = confusion_matrix(val_labels, val_predictions)</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fig, ax = plt.subplots()</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cax = ax.matshow(cm, cmap=plt.cm.Blues)</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fig.colorbar(cax)</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ax.set_xlabel('Predicted')</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ax.set_ylabel('Actual')</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ax.set_xticklabels(['', 'Negative', 'Positive'])</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ax.set_yticklabels(['', 'Negative', 'Positive'])</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plt.title('Confusion Matrix')</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rPr lang="en-US" sz="1500">
                <a:latin typeface="Comic Sans MS"/>
                <a:ea typeface="Comic Sans MS"/>
                <a:cs typeface="Comic Sans MS"/>
                <a:sym typeface="Comic Sans MS"/>
              </a:rPr>
              <a:t>plt.show()</a:t>
            </a:r>
            <a:endParaRPr sz="21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sz="1500">
              <a:latin typeface="Comic Sans MS"/>
              <a:ea typeface="Comic Sans MS"/>
              <a:cs typeface="Comic Sans MS"/>
              <a:sym typeface="Comic Sans MS"/>
            </a:endParaRPr>
          </a:p>
          <a:p>
            <a:pPr indent="0" lvl="0" marL="114300" rtl="0" algn="l">
              <a:lnSpc>
                <a:spcPct val="115000"/>
              </a:lnSpc>
              <a:spcBef>
                <a:spcPts val="0"/>
              </a:spcBef>
              <a:spcAft>
                <a:spcPts val="0"/>
              </a:spcAft>
              <a:buSzPts val="1800"/>
              <a:buNone/>
            </a:pPr>
            <a:r>
              <a:t/>
            </a:r>
            <a:endParaRPr sz="1500">
              <a:latin typeface="Comic Sans MS"/>
              <a:ea typeface="Comic Sans MS"/>
              <a:cs typeface="Comic Sans MS"/>
              <a:sym typeface="Comic Sans MS"/>
            </a:endParaRPr>
          </a:p>
        </p:txBody>
      </p:sp>
      <p:pic>
        <p:nvPicPr>
          <p:cNvPr id="245" name="Google Shape;245;p26"/>
          <p:cNvPicPr preferRelativeResize="0"/>
          <p:nvPr/>
        </p:nvPicPr>
        <p:blipFill rotWithShape="1">
          <a:blip r:embed="rId3">
            <a:alphaModFix/>
          </a:blip>
          <a:srcRect b="0" l="0" r="0" t="0"/>
          <a:stretch/>
        </p:blipFill>
        <p:spPr>
          <a:xfrm>
            <a:off x="7090175" y="0"/>
            <a:ext cx="2053823" cy="392225"/>
          </a:xfrm>
          <a:prstGeom prst="rect">
            <a:avLst/>
          </a:prstGeom>
          <a:noFill/>
          <a:ln>
            <a:noFill/>
          </a:ln>
        </p:spPr>
      </p:pic>
      <p:pic>
        <p:nvPicPr>
          <p:cNvPr id="246" name="Google Shape;246;p26"/>
          <p:cNvPicPr preferRelativeResize="0"/>
          <p:nvPr/>
        </p:nvPicPr>
        <p:blipFill>
          <a:blip r:embed="rId4">
            <a:alphaModFix/>
          </a:blip>
          <a:stretch>
            <a:fillRect/>
          </a:stretch>
        </p:blipFill>
        <p:spPr>
          <a:xfrm>
            <a:off x="5170098" y="1296450"/>
            <a:ext cx="3525250" cy="2749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7"/>
          <p:cNvPicPr preferRelativeResize="0"/>
          <p:nvPr/>
        </p:nvPicPr>
        <p:blipFill rotWithShape="1">
          <a:blip r:embed="rId3">
            <a:alphaModFix/>
          </a:blip>
          <a:srcRect b="0" l="0" r="0" t="0"/>
          <a:stretch/>
        </p:blipFill>
        <p:spPr>
          <a:xfrm>
            <a:off x="1441450" y="216816"/>
            <a:ext cx="6261100" cy="4694549"/>
          </a:xfrm>
          <a:prstGeom prst="rect">
            <a:avLst/>
          </a:prstGeom>
          <a:noFill/>
          <a:ln>
            <a:noFill/>
          </a:ln>
        </p:spPr>
      </p:pic>
      <p:pic>
        <p:nvPicPr>
          <p:cNvPr id="252" name="Google Shape;252;p27"/>
          <p:cNvPicPr preferRelativeResize="0"/>
          <p:nvPr/>
        </p:nvPicPr>
        <p:blipFill rotWithShape="1">
          <a:blip r:embed="rId4">
            <a:alphaModFix/>
          </a:blip>
          <a:srcRect b="0" l="0" r="0" t="0"/>
          <a:stretch/>
        </p:blipFill>
        <p:spPr>
          <a:xfrm>
            <a:off x="7090175" y="0"/>
            <a:ext cx="2053823" cy="392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cfc4b6cf56_0_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220">
                <a:latin typeface="Comic Sans MS"/>
                <a:ea typeface="Comic Sans MS"/>
                <a:cs typeface="Comic Sans MS"/>
                <a:sym typeface="Comic Sans MS"/>
              </a:rPr>
              <a:t>References</a:t>
            </a:r>
            <a:endParaRPr b="1" sz="2220">
              <a:latin typeface="Comic Sans MS"/>
              <a:ea typeface="Comic Sans MS"/>
              <a:cs typeface="Comic Sans MS"/>
              <a:sym typeface="Comic Sans MS"/>
            </a:endParaRPr>
          </a:p>
        </p:txBody>
      </p:sp>
      <p:sp>
        <p:nvSpPr>
          <p:cNvPr id="258" name="Google Shape;258;g2cfc4b6cf56_0_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Font typeface="Comic Sans MS"/>
              <a:buChar char="-"/>
            </a:pPr>
            <a:r>
              <a:rPr lang="en-US" sz="1100">
                <a:solidFill>
                  <a:srgbClr val="000000"/>
                </a:solidFill>
                <a:latin typeface="Comic Sans MS"/>
                <a:ea typeface="Comic Sans MS"/>
                <a:cs typeface="Comic Sans MS"/>
                <a:sym typeface="Comic Sans MS"/>
              </a:rPr>
              <a:t>Tan, Zhen, et al. “Virtual Node Tuning for Few-Shot Node Classification.” </a:t>
            </a:r>
            <a:r>
              <a:rPr i="1" lang="en-US" sz="1100">
                <a:solidFill>
                  <a:srgbClr val="000000"/>
                </a:solidFill>
                <a:latin typeface="Comic Sans MS"/>
                <a:ea typeface="Comic Sans MS"/>
                <a:cs typeface="Comic Sans MS"/>
                <a:sym typeface="Comic Sans MS"/>
              </a:rPr>
              <a:t>arXiv.Org</a:t>
            </a:r>
            <a:r>
              <a:rPr lang="en-US" sz="1100">
                <a:solidFill>
                  <a:srgbClr val="000000"/>
                </a:solidFill>
                <a:latin typeface="Comic Sans MS"/>
                <a:ea typeface="Comic Sans MS"/>
                <a:cs typeface="Comic Sans MS"/>
                <a:sym typeface="Comic Sans MS"/>
              </a:rPr>
              <a:t>, 9 June 2023, </a:t>
            </a:r>
            <a:r>
              <a:rPr lang="en-US" sz="1100" u="sng">
                <a:solidFill>
                  <a:srgbClr val="000000"/>
                </a:solidFill>
                <a:latin typeface="Comic Sans MS"/>
                <a:ea typeface="Comic Sans MS"/>
                <a:cs typeface="Comic Sans MS"/>
                <a:sym typeface="Comic Sans MS"/>
                <a:hlinkClick r:id="rId3">
                  <a:extLst>
                    <a:ext uri="{A12FA001-AC4F-418D-AE19-62706E023703}">
                      <ahyp:hlinkClr val="tx"/>
                    </a:ext>
                  </a:extLst>
                </a:hlinkClick>
              </a:rPr>
              <a:t>arxiv.org/abs/2306.06063</a:t>
            </a:r>
            <a:r>
              <a:rPr lang="en-US" sz="1100">
                <a:solidFill>
                  <a:srgbClr val="000000"/>
                </a:solidFill>
                <a:latin typeface="Comic Sans MS"/>
                <a:ea typeface="Comic Sans MS"/>
                <a:cs typeface="Comic Sans MS"/>
                <a:sym typeface="Comic Sans MS"/>
              </a:rPr>
              <a:t>.</a:t>
            </a:r>
            <a:br>
              <a:rPr lang="en-US" sz="1100">
                <a:solidFill>
                  <a:srgbClr val="000000"/>
                </a:solidFill>
                <a:latin typeface="Comic Sans MS"/>
                <a:ea typeface="Comic Sans MS"/>
                <a:cs typeface="Comic Sans MS"/>
                <a:sym typeface="Comic Sans MS"/>
              </a:rPr>
            </a:br>
            <a:endParaRPr sz="1100">
              <a:solidFill>
                <a:srgbClr val="000000"/>
              </a:solidFill>
              <a:latin typeface="Comic Sans MS"/>
              <a:ea typeface="Comic Sans MS"/>
              <a:cs typeface="Comic Sans MS"/>
              <a:sym typeface="Comic Sans MS"/>
            </a:endParaRPr>
          </a:p>
          <a:p>
            <a:pPr indent="-298450" lvl="0" marL="457200" rtl="0" algn="l">
              <a:spcBef>
                <a:spcPts val="0"/>
              </a:spcBef>
              <a:spcAft>
                <a:spcPts val="0"/>
              </a:spcAft>
              <a:buClr>
                <a:srgbClr val="000000"/>
              </a:buClr>
              <a:buSzPts val="1100"/>
              <a:buFont typeface="Comic Sans MS"/>
              <a:buChar char="-"/>
            </a:pPr>
            <a:r>
              <a:rPr lang="en-US" sz="1100">
                <a:solidFill>
                  <a:srgbClr val="000000"/>
                </a:solidFill>
                <a:latin typeface="Comic Sans MS"/>
                <a:ea typeface="Comic Sans MS"/>
                <a:cs typeface="Comic Sans MS"/>
                <a:sym typeface="Comic Sans MS"/>
              </a:rPr>
              <a:t>University, Zhen Tan Arizona State, et al. “Virtual Node Tuning for Few-Shot Node Classification: Proceedings of the 29th ACM SIGKDD Conference on Knowledge Discovery and Data Mining.” </a:t>
            </a:r>
            <a:r>
              <a:rPr i="1" lang="en-US" sz="1100">
                <a:solidFill>
                  <a:srgbClr val="000000"/>
                </a:solidFill>
                <a:latin typeface="Comic Sans MS"/>
                <a:ea typeface="Comic Sans MS"/>
                <a:cs typeface="Comic Sans MS"/>
                <a:sym typeface="Comic Sans MS"/>
              </a:rPr>
              <a:t>ACM Conferences</a:t>
            </a:r>
            <a:r>
              <a:rPr lang="en-US" sz="1100">
                <a:solidFill>
                  <a:srgbClr val="000000"/>
                </a:solidFill>
                <a:latin typeface="Comic Sans MS"/>
                <a:ea typeface="Comic Sans MS"/>
                <a:cs typeface="Comic Sans MS"/>
                <a:sym typeface="Comic Sans MS"/>
              </a:rPr>
              <a:t>, 1 Aug. 2023, dl.acm.org/doi/abs/10.1145/3580305.3599541. </a:t>
            </a:r>
            <a:br>
              <a:rPr lang="en-US" sz="1100">
                <a:solidFill>
                  <a:srgbClr val="000000"/>
                </a:solidFill>
                <a:latin typeface="Comic Sans MS"/>
                <a:ea typeface="Comic Sans MS"/>
                <a:cs typeface="Comic Sans MS"/>
                <a:sym typeface="Comic Sans MS"/>
              </a:rPr>
            </a:br>
            <a:endParaRPr sz="1100">
              <a:solidFill>
                <a:srgbClr val="000000"/>
              </a:solidFill>
              <a:latin typeface="Comic Sans MS"/>
              <a:ea typeface="Comic Sans MS"/>
              <a:cs typeface="Comic Sans MS"/>
              <a:sym typeface="Comic Sans MS"/>
            </a:endParaRPr>
          </a:p>
          <a:p>
            <a:pPr indent="-298450" lvl="0" marL="457200" rtl="0" algn="l">
              <a:spcBef>
                <a:spcPts val="0"/>
              </a:spcBef>
              <a:spcAft>
                <a:spcPts val="0"/>
              </a:spcAft>
              <a:buClr>
                <a:srgbClr val="000000"/>
              </a:buClr>
              <a:buSzPts val="1100"/>
              <a:buFont typeface="Comic Sans MS"/>
              <a:buChar char="-"/>
            </a:pPr>
            <a:r>
              <a:rPr lang="en-US" sz="1100">
                <a:solidFill>
                  <a:srgbClr val="000000"/>
                </a:solidFill>
                <a:latin typeface="Comic Sans MS"/>
                <a:ea typeface="Comic Sans MS"/>
                <a:cs typeface="Comic Sans MS"/>
                <a:sym typeface="Comic Sans MS"/>
              </a:rPr>
              <a:t> “KDD 2023 - Virtual Node Tuning for Few-Shot Node Classification.” </a:t>
            </a:r>
            <a:r>
              <a:rPr i="1" lang="en-US" sz="1100">
                <a:solidFill>
                  <a:srgbClr val="000000"/>
                </a:solidFill>
                <a:latin typeface="Comic Sans MS"/>
                <a:ea typeface="Comic Sans MS"/>
                <a:cs typeface="Comic Sans MS"/>
                <a:sym typeface="Comic Sans MS"/>
              </a:rPr>
              <a:t>YouTube</a:t>
            </a:r>
            <a:r>
              <a:rPr lang="en-US" sz="1100">
                <a:solidFill>
                  <a:srgbClr val="000000"/>
                </a:solidFill>
                <a:latin typeface="Comic Sans MS"/>
                <a:ea typeface="Comic Sans MS"/>
                <a:cs typeface="Comic Sans MS"/>
                <a:sym typeface="Comic Sans MS"/>
              </a:rPr>
              <a:t>, YouTube, 12 July 2023, www.youtube.com/watch?v=vcaoAVBVPBQ. </a:t>
            </a:r>
            <a:br>
              <a:rPr lang="en-US" sz="1100">
                <a:solidFill>
                  <a:srgbClr val="000000"/>
                </a:solidFill>
                <a:latin typeface="Comic Sans MS"/>
                <a:ea typeface="Comic Sans MS"/>
                <a:cs typeface="Comic Sans MS"/>
                <a:sym typeface="Comic Sans MS"/>
              </a:rPr>
            </a:br>
            <a:endParaRPr sz="1100">
              <a:solidFill>
                <a:srgbClr val="000000"/>
              </a:solidFill>
              <a:latin typeface="Comic Sans MS"/>
              <a:ea typeface="Comic Sans MS"/>
              <a:cs typeface="Comic Sans MS"/>
              <a:sym typeface="Comic Sans MS"/>
            </a:endParaRPr>
          </a:p>
          <a:p>
            <a:pPr indent="-298450" lvl="0" marL="457200" rtl="0" algn="l">
              <a:spcBef>
                <a:spcPts val="0"/>
              </a:spcBef>
              <a:spcAft>
                <a:spcPts val="0"/>
              </a:spcAft>
              <a:buClr>
                <a:srgbClr val="000000"/>
              </a:buClr>
              <a:buSzPts val="1100"/>
              <a:buFont typeface="Comic Sans MS"/>
              <a:buChar char="-"/>
            </a:pPr>
            <a:r>
              <a:rPr lang="en-US" sz="1100">
                <a:solidFill>
                  <a:srgbClr val="000000"/>
                </a:solidFill>
                <a:latin typeface="Comic Sans MS"/>
                <a:ea typeface="Comic Sans MS"/>
                <a:cs typeface="Comic Sans MS"/>
                <a:sym typeface="Comic Sans MS"/>
              </a:rPr>
              <a:t>“Deep Learning Monitor.” </a:t>
            </a:r>
            <a:r>
              <a:rPr i="1" lang="en-US" sz="1100">
                <a:solidFill>
                  <a:srgbClr val="000000"/>
                </a:solidFill>
                <a:latin typeface="Comic Sans MS"/>
                <a:ea typeface="Comic Sans MS"/>
                <a:cs typeface="Comic Sans MS"/>
                <a:sym typeface="Comic Sans MS"/>
              </a:rPr>
              <a:t>Virtual Node Tuning for Few-Shot Node Classification - Paper Detail</a:t>
            </a:r>
            <a:r>
              <a:rPr lang="en-US" sz="1100">
                <a:solidFill>
                  <a:srgbClr val="000000"/>
                </a:solidFill>
                <a:latin typeface="Comic Sans MS"/>
                <a:ea typeface="Comic Sans MS"/>
                <a:cs typeface="Comic Sans MS"/>
                <a:sym typeface="Comic Sans MS"/>
              </a:rPr>
              <a:t>, deeplearn.org/arxiv/386472/virtual-node-tuning-for-few-shot-node-classification. Accessed 25 Apr. 2024. </a:t>
            </a:r>
            <a:endParaRPr sz="1100">
              <a:solidFill>
                <a:srgbClr val="000000"/>
              </a:solidFill>
              <a:latin typeface="Comic Sans MS"/>
              <a:ea typeface="Comic Sans MS"/>
              <a:cs typeface="Comic Sans MS"/>
              <a:sym typeface="Comic Sans MS"/>
            </a:endParaRPr>
          </a:p>
          <a:p>
            <a:pPr indent="0" lvl="0" marL="457200" rtl="0" algn="l">
              <a:spcBef>
                <a:spcPts val="1200"/>
              </a:spcBef>
              <a:spcAft>
                <a:spcPts val="0"/>
              </a:spcAft>
              <a:buNone/>
            </a:pPr>
            <a:r>
              <a:t/>
            </a:r>
            <a:endParaRPr sz="1100">
              <a:solidFill>
                <a:srgbClr val="000000"/>
              </a:solidFill>
              <a:latin typeface="Comic Sans MS"/>
              <a:ea typeface="Comic Sans MS"/>
              <a:cs typeface="Comic Sans MS"/>
              <a:sym typeface="Comic Sans MS"/>
            </a:endParaRPr>
          </a:p>
          <a:p>
            <a:pPr indent="0" lvl="0" marL="0" rtl="0" algn="l">
              <a:spcBef>
                <a:spcPts val="1200"/>
              </a:spcBef>
              <a:spcAft>
                <a:spcPts val="0"/>
              </a:spcAft>
              <a:buNone/>
            </a:pPr>
            <a:r>
              <a:t/>
            </a:r>
            <a:endParaRPr>
              <a:solidFill>
                <a:srgbClr val="000000"/>
              </a:solidFill>
              <a:latin typeface="Comic Sans MS"/>
              <a:ea typeface="Comic Sans MS"/>
              <a:cs typeface="Comic Sans MS"/>
              <a:sym typeface="Comic Sans MS"/>
            </a:endParaRPr>
          </a:p>
        </p:txBody>
      </p:sp>
      <p:pic>
        <p:nvPicPr>
          <p:cNvPr id="259" name="Google Shape;259;g2cfc4b6cf56_0_29"/>
          <p:cNvPicPr preferRelativeResize="0"/>
          <p:nvPr/>
        </p:nvPicPr>
        <p:blipFill rotWithShape="1">
          <a:blip r:embed="rId4">
            <a:alphaModFix/>
          </a:blip>
          <a:srcRect b="0" l="0" r="0" t="0"/>
          <a:stretch/>
        </p:blipFill>
        <p:spPr>
          <a:xfrm>
            <a:off x="7090175" y="0"/>
            <a:ext cx="2053823" cy="39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US" sz="2320">
                <a:latin typeface="Comic Sans MS"/>
                <a:ea typeface="Comic Sans MS"/>
                <a:cs typeface="Comic Sans MS"/>
                <a:sym typeface="Comic Sans MS"/>
              </a:rPr>
              <a:t>Problem Addressed from the research paper</a:t>
            </a:r>
            <a:endParaRPr b="1" sz="2320">
              <a:latin typeface="Comic Sans MS"/>
              <a:ea typeface="Comic Sans MS"/>
              <a:cs typeface="Comic Sans MS"/>
              <a:sym typeface="Comic Sans MS"/>
            </a:endParaRPr>
          </a:p>
        </p:txBody>
      </p:sp>
      <p:sp>
        <p:nvSpPr>
          <p:cNvPr id="72" name="Google Shape;72;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800"/>
              <a:buNone/>
            </a:pPr>
            <a:r>
              <a:rPr lang="en-US">
                <a:solidFill>
                  <a:srgbClr val="000000"/>
                </a:solidFill>
                <a:latin typeface="Comic Sans MS"/>
                <a:ea typeface="Comic Sans MS"/>
                <a:cs typeface="Comic Sans MS"/>
                <a:sym typeface="Comic Sans MS"/>
              </a:rPr>
              <a:t>From The paper, the problem of few-shot node classification (FSNC) on symbolic graphs—where training is limited to a small number of labeled nodes per class—is discussed. In order to tackle this problem, a pre trained graph transformer is employed as the encoder in the Virtual Node Tuning (VNT) framework, which injects virtual nodes as soft prompts in the embedding space. These virtual nodes can be modulated node embeddings for each unique FSNC job by optimizing them with few-shot labels in new classes. Furthermore, a module for Graph-based Pseudo Prompt Evolution (GPPE) is developed to facilitate effective information transfer in situations when labels are scarce.</a:t>
            </a:r>
            <a:endParaRPr>
              <a:solidFill>
                <a:srgbClr val="000000"/>
              </a:solidFill>
              <a:latin typeface="Comic Sans MS"/>
              <a:ea typeface="Comic Sans MS"/>
              <a:cs typeface="Comic Sans MS"/>
              <a:sym typeface="Comic Sans MS"/>
            </a:endParaRPr>
          </a:p>
        </p:txBody>
      </p:sp>
      <p:pic>
        <p:nvPicPr>
          <p:cNvPr id="73" name="Google Shape;73;p3"/>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type="title"/>
          </p:nvPr>
        </p:nvSpPr>
        <p:spPr>
          <a:xfrm>
            <a:off x="311700" y="486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US" sz="2120">
                <a:latin typeface="Comic Sans MS"/>
                <a:ea typeface="Comic Sans MS"/>
                <a:cs typeface="Comic Sans MS"/>
                <a:sym typeface="Comic Sans MS"/>
              </a:rPr>
              <a:t>Problem to be Considered</a:t>
            </a:r>
            <a:br>
              <a:rPr b="1" lang="en-US" sz="2120">
                <a:latin typeface="Comic Sans MS"/>
                <a:ea typeface="Comic Sans MS"/>
                <a:cs typeface="Comic Sans MS"/>
                <a:sym typeface="Comic Sans MS"/>
              </a:rPr>
            </a:br>
            <a:r>
              <a:rPr b="1" lang="en-US" sz="2120">
                <a:latin typeface="Comic Sans MS"/>
                <a:ea typeface="Comic Sans MS"/>
                <a:cs typeface="Comic Sans MS"/>
                <a:sym typeface="Comic Sans MS"/>
              </a:rPr>
              <a:t>								</a:t>
            </a:r>
            <a:endParaRPr b="1" sz="2120">
              <a:latin typeface="Comic Sans MS"/>
              <a:ea typeface="Comic Sans MS"/>
              <a:cs typeface="Comic Sans MS"/>
              <a:sym typeface="Comic Sans MS"/>
            </a:endParaRPr>
          </a:p>
        </p:txBody>
      </p:sp>
      <p:sp>
        <p:nvSpPr>
          <p:cNvPr id="79" name="Google Shape;79;p4"/>
          <p:cNvSpPr txBox="1"/>
          <p:nvPr>
            <p:ph idx="1" type="body"/>
          </p:nvPr>
        </p:nvSpPr>
        <p:spPr>
          <a:xfrm>
            <a:off x="311700" y="1363850"/>
            <a:ext cx="8345400" cy="3232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US">
                <a:solidFill>
                  <a:srgbClr val="000000"/>
                </a:solidFill>
                <a:latin typeface="Comic Sans MS"/>
                <a:ea typeface="Comic Sans MS"/>
                <a:cs typeface="Comic Sans MS"/>
                <a:sym typeface="Comic Sans MS"/>
              </a:rPr>
              <a:t>A real-world problem of Financial Fraud Detection as an application of the virtual Node tuning for few-shot node classification. The below are the highlights for the problem:</a:t>
            </a:r>
            <a:endParaRPr>
              <a:solidFill>
                <a:srgbClr val="000000"/>
              </a:solidFill>
              <a:latin typeface="Comic Sans MS"/>
              <a:ea typeface="Comic Sans MS"/>
              <a:cs typeface="Comic Sans MS"/>
              <a:sym typeface="Comic Sans MS"/>
            </a:endParaRPr>
          </a:p>
          <a:p>
            <a:pPr indent="-342900" lvl="0" marL="457200" rtl="0" algn="l">
              <a:lnSpc>
                <a:spcPct val="115000"/>
              </a:lnSpc>
              <a:spcBef>
                <a:spcPts val="1200"/>
              </a:spcBef>
              <a:spcAft>
                <a:spcPts val="0"/>
              </a:spcAft>
              <a:buClr>
                <a:srgbClr val="000000"/>
              </a:buClr>
              <a:buSzPts val="1800"/>
              <a:buFont typeface="Comic Sans MS"/>
              <a:buChar char="-"/>
            </a:pPr>
            <a:r>
              <a:rPr lang="en-US">
                <a:solidFill>
                  <a:srgbClr val="000000"/>
                </a:solidFill>
                <a:latin typeface="Comic Sans MS"/>
                <a:ea typeface="Comic Sans MS"/>
                <a:cs typeface="Comic Sans MS"/>
                <a:sym typeface="Comic Sans MS"/>
              </a:rPr>
              <a:t>Background </a:t>
            </a:r>
            <a:endParaRPr>
              <a:solidFill>
                <a:srgbClr val="000000"/>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00"/>
              </a:buClr>
              <a:buSzPts val="1800"/>
              <a:buFont typeface="Comic Sans MS"/>
              <a:buChar char="-"/>
            </a:pPr>
            <a:r>
              <a:rPr lang="en-US">
                <a:solidFill>
                  <a:srgbClr val="000000"/>
                </a:solidFill>
                <a:latin typeface="Comic Sans MS"/>
                <a:ea typeface="Comic Sans MS"/>
                <a:cs typeface="Comic Sans MS"/>
                <a:sym typeface="Comic Sans MS"/>
              </a:rPr>
              <a:t>Challenge </a:t>
            </a:r>
            <a:endParaRPr>
              <a:solidFill>
                <a:srgbClr val="000000"/>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00"/>
              </a:buClr>
              <a:buSzPts val="1800"/>
              <a:buFont typeface="Comic Sans MS"/>
              <a:buChar char="-"/>
            </a:pPr>
            <a:r>
              <a:rPr lang="en-US">
                <a:solidFill>
                  <a:srgbClr val="000000"/>
                </a:solidFill>
                <a:latin typeface="Comic Sans MS"/>
                <a:ea typeface="Comic Sans MS"/>
                <a:cs typeface="Comic Sans MS"/>
                <a:sym typeface="Comic Sans MS"/>
              </a:rPr>
              <a:t>Solution </a:t>
            </a:r>
            <a:endParaRPr>
              <a:solidFill>
                <a:srgbClr val="000000"/>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000000"/>
              </a:buClr>
              <a:buSzPts val="1800"/>
              <a:buFont typeface="Comic Sans MS"/>
              <a:buChar char="-"/>
            </a:pPr>
            <a:r>
              <a:rPr lang="en-US">
                <a:solidFill>
                  <a:srgbClr val="000000"/>
                </a:solidFill>
                <a:latin typeface="Comic Sans MS"/>
                <a:ea typeface="Comic Sans MS"/>
                <a:cs typeface="Comic Sans MS"/>
                <a:sym typeface="Comic Sans MS"/>
              </a:rPr>
              <a:t>Advantages of VNT for Financial Fraud Detection</a:t>
            </a:r>
            <a:endParaRPr>
              <a:solidFill>
                <a:srgbClr val="000000"/>
              </a:solidFill>
              <a:latin typeface="Comic Sans MS"/>
              <a:ea typeface="Comic Sans MS"/>
              <a:cs typeface="Comic Sans MS"/>
              <a:sym typeface="Comic Sans MS"/>
            </a:endParaRPr>
          </a:p>
          <a:p>
            <a:pPr indent="0" lvl="0" marL="457200" rtl="0" algn="l">
              <a:lnSpc>
                <a:spcPct val="115000"/>
              </a:lnSpc>
              <a:spcBef>
                <a:spcPts val="1200"/>
              </a:spcBef>
              <a:spcAft>
                <a:spcPts val="0"/>
              </a:spcAft>
              <a:buSzPts val="1800"/>
              <a:buNone/>
            </a:pPr>
            <a:r>
              <a:t/>
            </a:r>
            <a:endParaRPr>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1200"/>
              </a:spcAft>
              <a:buSzPts val="1800"/>
              <a:buNone/>
            </a:pPr>
            <a:r>
              <a:t/>
            </a:r>
            <a:endParaRPr sz="1200">
              <a:solidFill>
                <a:srgbClr val="000000"/>
              </a:solidFill>
              <a:latin typeface="Times New Roman"/>
              <a:ea typeface="Times New Roman"/>
              <a:cs typeface="Times New Roman"/>
              <a:sym typeface="Times New Roman"/>
            </a:endParaRPr>
          </a:p>
        </p:txBody>
      </p:sp>
      <p:pic>
        <p:nvPicPr>
          <p:cNvPr id="80" name="Google Shape;80;p4"/>
          <p:cNvPicPr preferRelativeResize="0"/>
          <p:nvPr/>
        </p:nvPicPr>
        <p:blipFill rotWithShape="1">
          <a:blip r:embed="rId3">
            <a:alphaModFix/>
          </a:blip>
          <a:srcRect b="0" l="0" r="0" t="0"/>
          <a:stretch/>
        </p:blipFill>
        <p:spPr>
          <a:xfrm>
            <a:off x="7090175" y="0"/>
            <a:ext cx="2053823" cy="392225"/>
          </a:xfrm>
          <a:prstGeom prst="rect">
            <a:avLst/>
          </a:prstGeom>
          <a:noFill/>
          <a:ln>
            <a:noFill/>
          </a:ln>
        </p:spPr>
      </p:pic>
      <p:pic>
        <p:nvPicPr>
          <p:cNvPr id="81" name="Google Shape;81;p4"/>
          <p:cNvPicPr preferRelativeResize="0"/>
          <p:nvPr/>
        </p:nvPicPr>
        <p:blipFill>
          <a:blip r:embed="rId4">
            <a:alphaModFix/>
          </a:blip>
          <a:stretch>
            <a:fillRect/>
          </a:stretch>
        </p:blipFill>
        <p:spPr>
          <a:xfrm>
            <a:off x="6490075" y="2571750"/>
            <a:ext cx="2342226" cy="2342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SzPct val="132106"/>
              <a:buNone/>
            </a:pPr>
            <a:r>
              <a:rPr b="1" lang="en-US" sz="2355">
                <a:solidFill>
                  <a:srgbClr val="000000"/>
                </a:solidFill>
                <a:latin typeface="Comic Sans MS"/>
                <a:ea typeface="Comic Sans MS"/>
                <a:cs typeface="Comic Sans MS"/>
                <a:sym typeface="Comic Sans MS"/>
              </a:rPr>
              <a:t>Financial Fraud Detection </a:t>
            </a:r>
            <a:endParaRPr b="1" sz="3355"/>
          </a:p>
        </p:txBody>
      </p:sp>
      <p:sp>
        <p:nvSpPr>
          <p:cNvPr id="87" name="Google Shape;8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1200"/>
              </a:spcAft>
              <a:buSzPct val="117647"/>
              <a:buNone/>
            </a:pPr>
            <a:r>
              <a:rPr b="1" lang="en-US">
                <a:solidFill>
                  <a:srgbClr val="000000"/>
                </a:solidFill>
                <a:latin typeface="Comic Sans MS"/>
                <a:ea typeface="Comic Sans MS"/>
                <a:cs typeface="Comic Sans MS"/>
                <a:sym typeface="Comic Sans MS"/>
              </a:rPr>
              <a:t>Background:</a:t>
            </a:r>
            <a:r>
              <a:rPr lang="en-US">
                <a:solidFill>
                  <a:srgbClr val="000000"/>
                </a:solidFill>
                <a:latin typeface="Comic Sans MS"/>
                <a:ea typeface="Comic Sans MS"/>
                <a:cs typeface="Comic Sans MS"/>
                <a:sym typeface="Comic Sans MS"/>
              </a:rPr>
              <a:t> Detecting financial fraud is a major concern for banks and other financial organizations around the globe. To safeguard consumers and uphold the integrity of the financial system, it is essential to promptly and effectively detect fraudulent conduct given the rising volume of intricate financial transactions that take place every day. But since financial fraud is much less common than regular transactions, one of the biggest obstacles to financial fraud detection is the lack of labeled data.</a:t>
            </a:r>
            <a:br>
              <a:rPr lang="en-US">
                <a:solidFill>
                  <a:srgbClr val="000000"/>
                </a:solidFill>
                <a:latin typeface="Comic Sans MS"/>
                <a:ea typeface="Comic Sans MS"/>
                <a:cs typeface="Comic Sans MS"/>
                <a:sym typeface="Comic Sans MS"/>
              </a:rPr>
            </a:br>
            <a:br>
              <a:rPr lang="en-US">
                <a:solidFill>
                  <a:srgbClr val="000000"/>
                </a:solidFill>
                <a:latin typeface="Comic Sans MS"/>
                <a:ea typeface="Comic Sans MS"/>
                <a:cs typeface="Comic Sans MS"/>
                <a:sym typeface="Comic Sans MS"/>
              </a:rPr>
            </a:br>
            <a:r>
              <a:rPr b="1" lang="en-US">
                <a:solidFill>
                  <a:srgbClr val="000000"/>
                </a:solidFill>
                <a:latin typeface="Comic Sans MS"/>
                <a:ea typeface="Comic Sans MS"/>
                <a:cs typeface="Comic Sans MS"/>
                <a:sym typeface="Comic Sans MS"/>
              </a:rPr>
              <a:t>Challenge</a:t>
            </a:r>
            <a:r>
              <a:rPr lang="en-US">
                <a:solidFill>
                  <a:srgbClr val="000000"/>
                </a:solidFill>
                <a:latin typeface="Comic Sans MS"/>
                <a:ea typeface="Comic Sans MS"/>
                <a:cs typeface="Comic Sans MS"/>
                <a:sym typeface="Comic Sans MS"/>
              </a:rPr>
              <a:t>: In order for rules-based systems or machine learning models used in traditional fraud detection techniques to function correctly, a significant number of labeled instances must be provided. The performance of these models is greatly reduced by the class imbalance issue caused by the rarity of fraud incidents. </a:t>
            </a:r>
            <a:endParaRPr>
              <a:solidFill>
                <a:srgbClr val="000000"/>
              </a:solidFill>
              <a:latin typeface="Comic Sans MS"/>
              <a:ea typeface="Comic Sans MS"/>
              <a:cs typeface="Comic Sans MS"/>
              <a:sym typeface="Comic Sans MS"/>
            </a:endParaRPr>
          </a:p>
        </p:txBody>
      </p:sp>
      <p:pic>
        <p:nvPicPr>
          <p:cNvPr id="88" name="Google Shape;88;p5"/>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SzPct val="50000"/>
              <a:buNone/>
            </a:pPr>
            <a:r>
              <a:rPr b="1" lang="en-US" sz="2200">
                <a:solidFill>
                  <a:srgbClr val="000000"/>
                </a:solidFill>
                <a:latin typeface="Comic Sans MS"/>
                <a:ea typeface="Comic Sans MS"/>
                <a:cs typeface="Comic Sans MS"/>
                <a:sym typeface="Comic Sans MS"/>
              </a:rPr>
              <a:t>Financial Fraud Detection </a:t>
            </a:r>
            <a:endParaRPr b="1" sz="2200">
              <a:latin typeface="Comic Sans MS"/>
              <a:ea typeface="Comic Sans MS"/>
              <a:cs typeface="Comic Sans MS"/>
              <a:sym typeface="Comic Sans MS"/>
            </a:endParaRPr>
          </a:p>
        </p:txBody>
      </p:sp>
      <p:sp>
        <p:nvSpPr>
          <p:cNvPr id="94" name="Google Shape;94;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b="1" lang="en-US">
                <a:solidFill>
                  <a:srgbClr val="000000"/>
                </a:solidFill>
                <a:latin typeface="Comic Sans MS"/>
                <a:ea typeface="Comic Sans MS"/>
                <a:cs typeface="Comic Sans MS"/>
                <a:sym typeface="Comic Sans MS"/>
              </a:rPr>
              <a:t>Solution:</a:t>
            </a:r>
            <a:r>
              <a:rPr lang="en-US">
                <a:solidFill>
                  <a:srgbClr val="000000"/>
                </a:solidFill>
                <a:latin typeface="Comic Sans MS"/>
                <a:ea typeface="Comic Sans MS"/>
                <a:cs typeface="Comic Sans MS"/>
                <a:sym typeface="Comic Sans MS"/>
              </a:rPr>
              <a:t> Virtual Node Tuning (VNT): To overcome these difficulties, the VNT technique inserts virtual nodes into the embedding space using a pre trained graph transformer. These virtual nodes serve as "soft prompts," and their node embeddings may be tailored for the particular purpose of fraud detection using the few-shot tagged cases that are included in the dataset.</a:t>
            </a:r>
            <a:endParaRPr>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0"/>
              </a:spcAft>
              <a:buSzPct val="117647"/>
              <a:buNone/>
            </a:pPr>
            <a:r>
              <a:rPr b="1" lang="en-US">
                <a:solidFill>
                  <a:srgbClr val="000000"/>
                </a:solidFill>
                <a:latin typeface="Comic Sans MS"/>
                <a:ea typeface="Comic Sans MS"/>
                <a:cs typeface="Comic Sans MS"/>
                <a:sym typeface="Comic Sans MS"/>
              </a:rPr>
              <a:t>Benefits of VNT in the Identification of Financial Fraud:</a:t>
            </a:r>
            <a:endParaRPr>
              <a:solidFill>
                <a:srgbClr val="000000"/>
              </a:solidFill>
              <a:latin typeface="Comic Sans MS"/>
              <a:ea typeface="Comic Sans MS"/>
              <a:cs typeface="Comic Sans MS"/>
              <a:sym typeface="Comic Sans MS"/>
            </a:endParaRPr>
          </a:p>
          <a:p>
            <a:pPr indent="-325755" lvl="0" marL="457200" rtl="0" algn="l">
              <a:lnSpc>
                <a:spcPct val="115000"/>
              </a:lnSpc>
              <a:spcBef>
                <a:spcPts val="1200"/>
              </a:spcBef>
              <a:spcAft>
                <a:spcPts val="0"/>
              </a:spcAft>
              <a:buClr>
                <a:srgbClr val="000000"/>
              </a:buClr>
              <a:buSzPct val="100000"/>
              <a:buFont typeface="Comic Sans MS"/>
              <a:buChar char="-"/>
            </a:pPr>
            <a:r>
              <a:rPr lang="en-US">
                <a:solidFill>
                  <a:srgbClr val="000000"/>
                </a:solidFill>
                <a:latin typeface="Comic Sans MS"/>
                <a:ea typeface="Comic Sans MS"/>
                <a:cs typeface="Comic Sans MS"/>
                <a:sym typeface="Comic Sans MS"/>
              </a:rPr>
              <a:t>Efficiency with Sparse Labels: VNT can efficiently classify transactions with little to no labeled data, avoiding the problem of class imbalance by taking use of the intrinsic structure of transaction networks.</a:t>
            </a:r>
            <a:endParaRPr>
              <a:solidFill>
                <a:srgbClr val="000000"/>
              </a:solidFill>
              <a:latin typeface="Comic Sans MS"/>
              <a:ea typeface="Comic Sans MS"/>
              <a:cs typeface="Comic Sans MS"/>
              <a:sym typeface="Comic Sans MS"/>
            </a:endParaRPr>
          </a:p>
          <a:p>
            <a:pPr indent="-325755" lvl="0" marL="457200" rtl="0" algn="l">
              <a:lnSpc>
                <a:spcPct val="115000"/>
              </a:lnSpc>
              <a:spcBef>
                <a:spcPts val="0"/>
              </a:spcBef>
              <a:spcAft>
                <a:spcPts val="0"/>
              </a:spcAft>
              <a:buClr>
                <a:srgbClr val="000000"/>
              </a:buClr>
              <a:buSzPct val="100000"/>
              <a:buFont typeface="Comic Sans MS"/>
              <a:buChar char="-"/>
            </a:pPr>
            <a:r>
              <a:rPr lang="en-US">
                <a:solidFill>
                  <a:srgbClr val="000000"/>
                </a:solidFill>
                <a:latin typeface="Comic Sans MS"/>
                <a:ea typeface="Comic Sans MS"/>
                <a:cs typeface="Comic Sans MS"/>
                <a:sym typeface="Comic Sans MS"/>
              </a:rPr>
              <a:t>Decreased Computational Requirements: VNT does not necessitate retraining the entire model for fresh fraud cases, in contrast to conventional approaches. Rather, it uses a less computationally intensive method called virtual node tuning to adjust the pretrained model.</a:t>
            </a:r>
            <a:endParaRPr>
              <a:solidFill>
                <a:srgbClr val="000000"/>
              </a:solidFill>
              <a:latin typeface="Comic Sans MS"/>
              <a:ea typeface="Comic Sans MS"/>
              <a:cs typeface="Comic Sans MS"/>
              <a:sym typeface="Comic Sans MS"/>
            </a:endParaRPr>
          </a:p>
        </p:txBody>
      </p:sp>
      <p:pic>
        <p:nvPicPr>
          <p:cNvPr id="95" name="Google Shape;95;p6"/>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US" sz="2220">
                <a:latin typeface="Comic Sans MS"/>
                <a:ea typeface="Comic Sans MS"/>
                <a:cs typeface="Comic Sans MS"/>
                <a:sym typeface="Comic Sans MS"/>
              </a:rPr>
              <a:t>Virtual Node Tuning: Algorithm Overview</a:t>
            </a:r>
            <a:endParaRPr b="1" sz="2220">
              <a:latin typeface="Comic Sans MS"/>
              <a:ea typeface="Comic Sans MS"/>
              <a:cs typeface="Comic Sans MS"/>
              <a:sym typeface="Comic Sans MS"/>
            </a:endParaRPr>
          </a:p>
        </p:txBody>
      </p:sp>
      <p:sp>
        <p:nvSpPr>
          <p:cNvPr id="101" name="Google Shape;101;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102" name="Google Shape;102;p7"/>
          <p:cNvPicPr preferRelativeResize="0"/>
          <p:nvPr/>
        </p:nvPicPr>
        <p:blipFill rotWithShape="1">
          <a:blip r:embed="rId3">
            <a:alphaModFix/>
          </a:blip>
          <a:srcRect b="0" l="0" r="0" t="0"/>
          <a:stretch/>
        </p:blipFill>
        <p:spPr>
          <a:xfrm>
            <a:off x="7090175" y="0"/>
            <a:ext cx="2053823" cy="392225"/>
          </a:xfrm>
          <a:prstGeom prst="rect">
            <a:avLst/>
          </a:prstGeom>
          <a:noFill/>
          <a:ln>
            <a:noFill/>
          </a:ln>
        </p:spPr>
      </p:pic>
      <p:pic>
        <p:nvPicPr>
          <p:cNvPr id="103" name="Google Shape;103;p7"/>
          <p:cNvPicPr preferRelativeResize="0"/>
          <p:nvPr/>
        </p:nvPicPr>
        <p:blipFill rotWithShape="1">
          <a:blip r:embed="rId4">
            <a:alphaModFix/>
          </a:blip>
          <a:srcRect b="0" l="0" r="0" t="0"/>
          <a:stretch/>
        </p:blipFill>
        <p:spPr>
          <a:xfrm>
            <a:off x="525825" y="1282201"/>
            <a:ext cx="7619724" cy="3156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4594"/>
              <a:buNone/>
            </a:pPr>
            <a:r>
              <a:rPr b="1" lang="en-US" sz="2220">
                <a:latin typeface="Comic Sans MS"/>
                <a:ea typeface="Comic Sans MS"/>
                <a:cs typeface="Comic Sans MS"/>
                <a:sym typeface="Comic Sans MS"/>
              </a:rPr>
              <a:t>Formulation for Problem: Virtual Node Tuning for Few-shot Node Classification</a:t>
            </a:r>
            <a:endParaRPr b="1" sz="2220">
              <a:latin typeface="Comic Sans MS"/>
              <a:ea typeface="Comic Sans MS"/>
              <a:cs typeface="Comic Sans MS"/>
              <a:sym typeface="Comic Sans MS"/>
            </a:endParaRPr>
          </a:p>
        </p:txBody>
      </p:sp>
      <p:sp>
        <p:nvSpPr>
          <p:cNvPr id="109" name="Google Shape;109;p8"/>
          <p:cNvSpPr txBox="1"/>
          <p:nvPr>
            <p:ph idx="1" type="body"/>
          </p:nvPr>
        </p:nvSpPr>
        <p:spPr>
          <a:xfrm>
            <a:off x="311700" y="13638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en-US" sz="1600">
                <a:solidFill>
                  <a:srgbClr val="000000"/>
                </a:solidFill>
                <a:latin typeface="Comic Sans MS"/>
                <a:ea typeface="Comic Sans MS"/>
                <a:cs typeface="Comic Sans MS"/>
                <a:sym typeface="Comic Sans MS"/>
              </a:rPr>
              <a:t>Let's define a graph </a:t>
            </a:r>
            <a:r>
              <a:rPr i="1" lang="en-US" sz="1600">
                <a:solidFill>
                  <a:srgbClr val="000000"/>
                </a:solidFill>
                <a:latin typeface="Comic Sans MS"/>
                <a:ea typeface="Comic Sans MS"/>
                <a:cs typeface="Comic Sans MS"/>
                <a:sym typeface="Comic Sans MS"/>
              </a:rPr>
              <a:t>G</a:t>
            </a:r>
            <a:r>
              <a:rPr lang="en-US" sz="1600">
                <a:solidFill>
                  <a:srgbClr val="000000"/>
                </a:solidFill>
                <a:latin typeface="Comic Sans MS"/>
                <a:ea typeface="Comic Sans MS"/>
                <a:cs typeface="Comic Sans MS"/>
                <a:sym typeface="Comic Sans MS"/>
              </a:rPr>
              <a:t>=(</a:t>
            </a:r>
            <a:r>
              <a:rPr i="1" lang="en-US" sz="1600">
                <a:solidFill>
                  <a:srgbClr val="000000"/>
                </a:solidFill>
                <a:latin typeface="Comic Sans MS"/>
                <a:ea typeface="Comic Sans MS"/>
                <a:cs typeface="Comic Sans MS"/>
                <a:sym typeface="Comic Sans MS"/>
              </a:rPr>
              <a:t>V</a:t>
            </a:r>
            <a:r>
              <a:rPr lang="en-US" sz="1600">
                <a:solidFill>
                  <a:srgbClr val="000000"/>
                </a:solidFill>
                <a:latin typeface="Comic Sans MS"/>
                <a:ea typeface="Comic Sans MS"/>
                <a:cs typeface="Comic Sans MS"/>
                <a:sym typeface="Comic Sans MS"/>
              </a:rPr>
              <a:t>,</a:t>
            </a:r>
            <a:r>
              <a:rPr i="1" lang="en-US" sz="1600">
                <a:solidFill>
                  <a:srgbClr val="000000"/>
                </a:solidFill>
                <a:latin typeface="Comic Sans MS"/>
                <a:ea typeface="Comic Sans MS"/>
                <a:cs typeface="Comic Sans MS"/>
                <a:sym typeface="Comic Sans MS"/>
              </a:rPr>
              <a:t>E</a:t>
            </a:r>
            <a:r>
              <a:rPr lang="en-US" sz="1600">
                <a:solidFill>
                  <a:srgbClr val="000000"/>
                </a:solidFill>
                <a:latin typeface="Comic Sans MS"/>
                <a:ea typeface="Comic Sans MS"/>
                <a:cs typeface="Comic Sans MS"/>
                <a:sym typeface="Comic Sans MS"/>
              </a:rPr>
              <a:t>,</a:t>
            </a:r>
            <a:r>
              <a:rPr b="1" lang="en-US" sz="1600">
                <a:solidFill>
                  <a:srgbClr val="000000"/>
                </a:solidFill>
                <a:latin typeface="Comic Sans MS"/>
                <a:ea typeface="Comic Sans MS"/>
                <a:cs typeface="Comic Sans MS"/>
                <a:sym typeface="Comic Sans MS"/>
              </a:rPr>
              <a:t>X</a:t>
            </a:r>
            <a:r>
              <a:rPr lang="en-US" sz="1600">
                <a:solidFill>
                  <a:srgbClr val="000000"/>
                </a:solidFill>
                <a:latin typeface="Comic Sans MS"/>
                <a:ea typeface="Comic Sans MS"/>
                <a:cs typeface="Comic Sans MS"/>
                <a:sym typeface="Comic Sans MS"/>
              </a:rPr>
              <a:t>), where </a:t>
            </a:r>
            <a:r>
              <a:rPr i="1" lang="en-US" sz="1600">
                <a:solidFill>
                  <a:srgbClr val="000000"/>
                </a:solidFill>
                <a:latin typeface="Comic Sans MS"/>
                <a:ea typeface="Comic Sans MS"/>
                <a:cs typeface="Comic Sans MS"/>
                <a:sym typeface="Comic Sans MS"/>
              </a:rPr>
              <a:t>V</a:t>
            </a:r>
            <a:r>
              <a:rPr lang="en-US" sz="1600">
                <a:solidFill>
                  <a:srgbClr val="000000"/>
                </a:solidFill>
                <a:latin typeface="Comic Sans MS"/>
                <a:ea typeface="Comic Sans MS"/>
                <a:cs typeface="Comic Sans MS"/>
                <a:sym typeface="Comic Sans MS"/>
              </a:rPr>
              <a:t> represents the set of vertices, </a:t>
            </a:r>
            <a:r>
              <a:rPr i="1" lang="en-US" sz="1600">
                <a:solidFill>
                  <a:srgbClr val="000000"/>
                </a:solidFill>
                <a:latin typeface="Comic Sans MS"/>
                <a:ea typeface="Comic Sans MS"/>
                <a:cs typeface="Comic Sans MS"/>
                <a:sym typeface="Comic Sans MS"/>
              </a:rPr>
              <a:t>E</a:t>
            </a:r>
            <a:r>
              <a:rPr lang="en-US" sz="1600">
                <a:solidFill>
                  <a:srgbClr val="000000"/>
                </a:solidFill>
                <a:latin typeface="Comic Sans MS"/>
                <a:ea typeface="Comic Sans MS"/>
                <a:cs typeface="Comic Sans MS"/>
                <a:sym typeface="Comic Sans MS"/>
              </a:rPr>
              <a:t> represents the set of edges, and </a:t>
            </a:r>
            <a:r>
              <a:rPr b="1" lang="en-US" sz="1600">
                <a:solidFill>
                  <a:srgbClr val="000000"/>
                </a:solidFill>
                <a:latin typeface="Comic Sans MS"/>
                <a:ea typeface="Comic Sans MS"/>
                <a:cs typeface="Comic Sans MS"/>
                <a:sym typeface="Comic Sans MS"/>
              </a:rPr>
              <a:t>X</a:t>
            </a:r>
            <a:r>
              <a:rPr lang="en-US" sz="1600">
                <a:solidFill>
                  <a:srgbClr val="000000"/>
                </a:solidFill>
                <a:latin typeface="Comic Sans MS"/>
                <a:ea typeface="Comic Sans MS"/>
                <a:cs typeface="Comic Sans MS"/>
                <a:sym typeface="Comic Sans MS"/>
              </a:rPr>
              <a:t> denotes the node features.</a:t>
            </a:r>
            <a:endParaRPr sz="1600">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0"/>
              </a:spcAft>
              <a:buSzPts val="1800"/>
              <a:buNone/>
            </a:pPr>
            <a:r>
              <a:rPr lang="en-US" sz="1600">
                <a:solidFill>
                  <a:srgbClr val="000000"/>
                </a:solidFill>
                <a:latin typeface="Comic Sans MS"/>
                <a:ea typeface="Comic Sans MS"/>
                <a:cs typeface="Comic Sans MS"/>
                <a:sym typeface="Comic Sans MS"/>
              </a:rPr>
              <a:t>The conventional FSNC tasks are denoted as 𝑁</a:t>
            </a:r>
            <a:r>
              <a:rPr i="1" lang="en-US" sz="1600">
                <a:solidFill>
                  <a:srgbClr val="000000"/>
                </a:solidFill>
                <a:latin typeface="Comic Sans MS"/>
                <a:ea typeface="Comic Sans MS"/>
                <a:cs typeface="Comic Sans MS"/>
                <a:sym typeface="Comic Sans MS"/>
              </a:rPr>
              <a:t>N</a:t>
            </a:r>
            <a:r>
              <a:rPr lang="en-US" sz="1600">
                <a:solidFill>
                  <a:srgbClr val="000000"/>
                </a:solidFill>
                <a:latin typeface="Comic Sans MS"/>
                <a:ea typeface="Comic Sans MS"/>
                <a:cs typeface="Comic Sans MS"/>
                <a:sym typeface="Comic Sans MS"/>
              </a:rPr>
              <a:t>-way 𝐾</a:t>
            </a:r>
            <a:r>
              <a:rPr i="1" lang="en-US" sz="1600">
                <a:solidFill>
                  <a:srgbClr val="000000"/>
                </a:solidFill>
                <a:latin typeface="Comic Sans MS"/>
                <a:ea typeface="Comic Sans MS"/>
                <a:cs typeface="Comic Sans MS"/>
                <a:sym typeface="Comic Sans MS"/>
              </a:rPr>
              <a:t>K</a:t>
            </a:r>
            <a:r>
              <a:rPr lang="en-US" sz="1600">
                <a:solidFill>
                  <a:srgbClr val="000000"/>
                </a:solidFill>
                <a:latin typeface="Comic Sans MS"/>
                <a:ea typeface="Comic Sans MS"/>
                <a:cs typeface="Comic Sans MS"/>
                <a:sym typeface="Comic Sans MS"/>
              </a:rPr>
              <a:t>-shot 𝑅</a:t>
            </a:r>
            <a:r>
              <a:rPr i="1" lang="en-US" sz="1600">
                <a:solidFill>
                  <a:srgbClr val="000000"/>
                </a:solidFill>
                <a:latin typeface="Comic Sans MS"/>
                <a:ea typeface="Comic Sans MS"/>
                <a:cs typeface="Comic Sans MS"/>
                <a:sym typeface="Comic Sans MS"/>
              </a:rPr>
              <a:t>R</a:t>
            </a:r>
            <a:r>
              <a:rPr lang="en-US" sz="1600">
                <a:solidFill>
                  <a:srgbClr val="000000"/>
                </a:solidFill>
                <a:latin typeface="Comic Sans MS"/>
                <a:ea typeface="Comic Sans MS"/>
                <a:cs typeface="Comic Sans MS"/>
                <a:sym typeface="Comic Sans MS"/>
              </a:rPr>
              <a:t>-query node classification tasks, where:</a:t>
            </a:r>
            <a:endParaRPr sz="1600">
              <a:solidFill>
                <a:srgbClr val="000000"/>
              </a:solidFill>
              <a:latin typeface="Comic Sans MS"/>
              <a:ea typeface="Comic Sans MS"/>
              <a:cs typeface="Comic Sans MS"/>
              <a:sym typeface="Comic Sans MS"/>
            </a:endParaRPr>
          </a:p>
          <a:p>
            <a:pPr indent="-330200" lvl="0" marL="457200" rtl="0" algn="l">
              <a:lnSpc>
                <a:spcPct val="115000"/>
              </a:lnSpc>
              <a:spcBef>
                <a:spcPts val="1200"/>
              </a:spcBef>
              <a:spcAft>
                <a:spcPts val="0"/>
              </a:spcAft>
              <a:buClr>
                <a:srgbClr val="000000"/>
              </a:buClr>
              <a:buSzPts val="1600"/>
              <a:buFont typeface="Comic Sans MS"/>
              <a:buChar char="●"/>
            </a:pPr>
            <a:r>
              <a:rPr i="1" lang="en-US" sz="1600">
                <a:solidFill>
                  <a:srgbClr val="000000"/>
                </a:solidFill>
                <a:latin typeface="Comic Sans MS"/>
                <a:ea typeface="Comic Sans MS"/>
                <a:cs typeface="Comic Sans MS"/>
                <a:sym typeface="Comic Sans MS"/>
              </a:rPr>
              <a:t>N</a:t>
            </a:r>
            <a:r>
              <a:rPr lang="en-US" sz="1600">
                <a:solidFill>
                  <a:srgbClr val="000000"/>
                </a:solidFill>
                <a:latin typeface="Comic Sans MS"/>
                <a:ea typeface="Comic Sans MS"/>
                <a:cs typeface="Comic Sans MS"/>
                <a:sym typeface="Comic Sans MS"/>
              </a:rPr>
              <a:t> is the number of classes,</a:t>
            </a:r>
            <a:endParaRPr sz="1600">
              <a:solidFill>
                <a:srgbClr val="000000"/>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rgbClr val="000000"/>
              </a:buClr>
              <a:buSzPts val="1600"/>
              <a:buFont typeface="Comic Sans MS"/>
              <a:buChar char="●"/>
            </a:pPr>
            <a:r>
              <a:rPr i="1" lang="en-US" sz="1600">
                <a:solidFill>
                  <a:srgbClr val="000000"/>
                </a:solidFill>
                <a:latin typeface="Comic Sans MS"/>
                <a:ea typeface="Comic Sans MS"/>
                <a:cs typeface="Comic Sans MS"/>
                <a:sym typeface="Comic Sans MS"/>
              </a:rPr>
              <a:t>K</a:t>
            </a:r>
            <a:r>
              <a:rPr lang="en-US" sz="1600">
                <a:solidFill>
                  <a:srgbClr val="000000"/>
                </a:solidFill>
                <a:latin typeface="Comic Sans MS"/>
                <a:ea typeface="Comic Sans MS"/>
                <a:cs typeface="Comic Sans MS"/>
                <a:sym typeface="Comic Sans MS"/>
              </a:rPr>
              <a:t> is the number of labeled nodes per class (support set),</a:t>
            </a:r>
            <a:endParaRPr sz="1600">
              <a:solidFill>
                <a:srgbClr val="000000"/>
              </a:solidFill>
              <a:latin typeface="Comic Sans MS"/>
              <a:ea typeface="Comic Sans MS"/>
              <a:cs typeface="Comic Sans MS"/>
              <a:sym typeface="Comic Sans MS"/>
            </a:endParaRPr>
          </a:p>
          <a:p>
            <a:pPr indent="-330200" lvl="0" marL="457200" rtl="0" algn="l">
              <a:lnSpc>
                <a:spcPct val="115000"/>
              </a:lnSpc>
              <a:spcBef>
                <a:spcPts val="0"/>
              </a:spcBef>
              <a:spcAft>
                <a:spcPts val="0"/>
              </a:spcAft>
              <a:buClr>
                <a:srgbClr val="000000"/>
              </a:buClr>
              <a:buSzPts val="1600"/>
              <a:buFont typeface="Comic Sans MS"/>
              <a:buChar char="●"/>
            </a:pPr>
            <a:r>
              <a:rPr i="1" lang="en-US" sz="1600">
                <a:solidFill>
                  <a:srgbClr val="000000"/>
                </a:solidFill>
                <a:latin typeface="Comic Sans MS"/>
                <a:ea typeface="Comic Sans MS"/>
                <a:cs typeface="Comic Sans MS"/>
                <a:sym typeface="Comic Sans MS"/>
              </a:rPr>
              <a:t>R</a:t>
            </a:r>
            <a:r>
              <a:rPr lang="en-US" sz="1600">
                <a:solidFill>
                  <a:srgbClr val="000000"/>
                </a:solidFill>
                <a:latin typeface="Comic Sans MS"/>
                <a:ea typeface="Comic Sans MS"/>
                <a:cs typeface="Comic Sans MS"/>
                <a:sym typeface="Comic Sans MS"/>
              </a:rPr>
              <a:t> is the number of unlabeled nodes per class (query set).</a:t>
            </a:r>
            <a:endParaRPr sz="1600">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0"/>
              </a:spcAft>
              <a:buSzPts val="1800"/>
              <a:buNone/>
            </a:pPr>
            <a:r>
              <a:rPr lang="en-US" sz="1600">
                <a:solidFill>
                  <a:srgbClr val="000000"/>
                </a:solidFill>
                <a:latin typeface="Comic Sans MS"/>
                <a:ea typeface="Comic Sans MS"/>
                <a:cs typeface="Comic Sans MS"/>
                <a:sym typeface="Comic Sans MS"/>
              </a:rPr>
              <a:t>In traditional FSNC, there exists a disjoint set of base classes </a:t>
            </a:r>
            <a:r>
              <a:rPr i="1" lang="en-US" sz="1600">
                <a:solidFill>
                  <a:srgbClr val="000000"/>
                </a:solidFill>
                <a:latin typeface="Comic Sans MS"/>
                <a:ea typeface="Comic Sans MS"/>
                <a:cs typeface="Comic Sans MS"/>
                <a:sym typeface="Comic Sans MS"/>
              </a:rPr>
              <a:t>Cbase</a:t>
            </a:r>
            <a:r>
              <a:rPr lang="en-US" sz="1600">
                <a:solidFill>
                  <a:srgbClr val="000000"/>
                </a:solidFill>
                <a:latin typeface="Comic Sans MS"/>
                <a:ea typeface="Comic Sans MS"/>
                <a:cs typeface="Comic Sans MS"/>
                <a:sym typeface="Comic Sans MS"/>
              </a:rPr>
              <a:t>​ and novel classes </a:t>
            </a:r>
            <a:r>
              <a:rPr i="1" lang="en-US" sz="1600">
                <a:solidFill>
                  <a:srgbClr val="000000"/>
                </a:solidFill>
                <a:latin typeface="Comic Sans MS"/>
                <a:ea typeface="Comic Sans MS"/>
                <a:cs typeface="Comic Sans MS"/>
                <a:sym typeface="Comic Sans MS"/>
              </a:rPr>
              <a:t>Cnovel</a:t>
            </a:r>
            <a:r>
              <a:rPr lang="en-US" sz="1600">
                <a:solidFill>
                  <a:srgbClr val="000000"/>
                </a:solidFill>
                <a:latin typeface="Comic Sans MS"/>
                <a:ea typeface="Comic Sans MS"/>
                <a:cs typeface="Comic Sans MS"/>
                <a:sym typeface="Comic Sans MS"/>
              </a:rPr>
              <a:t>​, where </a:t>
            </a:r>
            <a:r>
              <a:rPr i="1" lang="en-US" sz="1600">
                <a:solidFill>
                  <a:srgbClr val="000000"/>
                </a:solidFill>
                <a:latin typeface="Comic Sans MS"/>
                <a:ea typeface="Comic Sans MS"/>
                <a:cs typeface="Comic Sans MS"/>
                <a:sym typeface="Comic Sans MS"/>
              </a:rPr>
              <a:t>C</a:t>
            </a:r>
            <a:r>
              <a:rPr i="1" lang="en-US" sz="1200">
                <a:solidFill>
                  <a:srgbClr val="000000"/>
                </a:solidFill>
                <a:latin typeface="Comic Sans MS"/>
                <a:ea typeface="Comic Sans MS"/>
                <a:cs typeface="Comic Sans MS"/>
                <a:sym typeface="Comic Sans MS"/>
              </a:rPr>
              <a:t>base</a:t>
            </a:r>
            <a:r>
              <a:rPr lang="en-US" sz="1600">
                <a:solidFill>
                  <a:srgbClr val="000000"/>
                </a:solidFill>
                <a:latin typeface="Comic Sans MS"/>
                <a:ea typeface="Comic Sans MS"/>
                <a:cs typeface="Comic Sans MS"/>
                <a:sym typeface="Comic Sans MS"/>
              </a:rPr>
              <a:t>​∩</a:t>
            </a:r>
            <a:r>
              <a:rPr i="1" lang="en-US" sz="1600">
                <a:solidFill>
                  <a:srgbClr val="000000"/>
                </a:solidFill>
                <a:latin typeface="Comic Sans MS"/>
                <a:ea typeface="Comic Sans MS"/>
                <a:cs typeface="Comic Sans MS"/>
                <a:sym typeface="Comic Sans MS"/>
              </a:rPr>
              <a:t>C</a:t>
            </a:r>
            <a:r>
              <a:rPr i="1" lang="en-US" sz="1200">
                <a:solidFill>
                  <a:srgbClr val="000000"/>
                </a:solidFill>
                <a:latin typeface="Comic Sans MS"/>
                <a:ea typeface="Comic Sans MS"/>
                <a:cs typeface="Comic Sans MS"/>
                <a:sym typeface="Comic Sans MS"/>
              </a:rPr>
              <a:t>novel</a:t>
            </a:r>
            <a:r>
              <a:rPr lang="en-US" sz="1200">
                <a:solidFill>
                  <a:srgbClr val="000000"/>
                </a:solidFill>
                <a:latin typeface="Comic Sans MS"/>
                <a:ea typeface="Comic Sans MS"/>
                <a:cs typeface="Comic Sans MS"/>
                <a:sym typeface="Comic Sans MS"/>
              </a:rPr>
              <a:t>​</a:t>
            </a:r>
            <a:r>
              <a:rPr lang="en-US" sz="1600">
                <a:solidFill>
                  <a:srgbClr val="000000"/>
                </a:solidFill>
                <a:latin typeface="Comic Sans MS"/>
                <a:ea typeface="Comic Sans MS"/>
                <a:cs typeface="Comic Sans MS"/>
                <a:sym typeface="Comic Sans MS"/>
              </a:rPr>
              <a:t>=∅.</a:t>
            </a:r>
            <a:endParaRPr sz="1600">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1200"/>
              </a:spcAft>
              <a:buSzPts val="1800"/>
              <a:buNone/>
            </a:pPr>
            <a:r>
              <a:t/>
            </a:r>
            <a:endParaRPr/>
          </a:p>
        </p:txBody>
      </p:sp>
      <p:pic>
        <p:nvPicPr>
          <p:cNvPr id="110" name="Google Shape;110;p8"/>
          <p:cNvPicPr preferRelativeResize="0"/>
          <p:nvPr/>
        </p:nvPicPr>
        <p:blipFill rotWithShape="1">
          <a:blip r:embed="rId3">
            <a:alphaModFix/>
          </a:blip>
          <a:srcRect b="0" l="0" r="0" t="0"/>
          <a:stretch/>
        </p:blipFill>
        <p:spPr>
          <a:xfrm>
            <a:off x="7090175" y="0"/>
            <a:ext cx="2053823" cy="392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200">
                <a:solidFill>
                  <a:srgbClr val="0D0D0D"/>
                </a:solidFill>
                <a:highlight>
                  <a:srgbClr val="FFFFFF"/>
                </a:highlight>
                <a:latin typeface="Comic Sans MS"/>
                <a:ea typeface="Comic Sans MS"/>
                <a:cs typeface="Comic Sans MS"/>
                <a:sym typeface="Comic Sans MS"/>
              </a:rPr>
              <a:t>Post-Training Model Evaluation Metrics</a:t>
            </a:r>
            <a:endParaRPr b="1" sz="2200">
              <a:latin typeface="Comic Sans MS"/>
              <a:ea typeface="Comic Sans MS"/>
              <a:cs typeface="Comic Sans MS"/>
              <a:sym typeface="Comic Sans MS"/>
            </a:endParaRPr>
          </a:p>
        </p:txBody>
      </p:sp>
      <p:sp>
        <p:nvSpPr>
          <p:cNvPr id="116" name="Google Shape;116;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rgbClr val="0D0D0D"/>
              </a:buClr>
              <a:buSzPts val="1700"/>
              <a:buFont typeface="Comic Sans MS"/>
              <a:buChar char="-"/>
            </a:pPr>
            <a:r>
              <a:rPr lang="en-US" sz="1700">
                <a:solidFill>
                  <a:srgbClr val="0D0D0D"/>
                </a:solidFill>
                <a:highlight>
                  <a:srgbClr val="FFFFFF"/>
                </a:highlight>
                <a:latin typeface="Comic Sans MS"/>
                <a:ea typeface="Comic Sans MS"/>
                <a:cs typeface="Comic Sans MS"/>
                <a:sym typeface="Comic Sans MS"/>
              </a:rPr>
              <a:t>Prompt Initialization Strategy and Ensemble</a:t>
            </a:r>
            <a:endParaRPr sz="1700">
              <a:solidFill>
                <a:srgbClr val="0D0D0D"/>
              </a:solidFill>
              <a:highlight>
                <a:srgbClr val="FFFFFF"/>
              </a:highlight>
              <a:latin typeface="Comic Sans MS"/>
              <a:ea typeface="Comic Sans MS"/>
              <a:cs typeface="Comic Sans MS"/>
              <a:sym typeface="Comic Sans MS"/>
            </a:endParaRPr>
          </a:p>
          <a:p>
            <a:pPr indent="-336550" lvl="0" marL="457200" rtl="0" algn="l">
              <a:lnSpc>
                <a:spcPct val="115000"/>
              </a:lnSpc>
              <a:spcBef>
                <a:spcPts val="0"/>
              </a:spcBef>
              <a:spcAft>
                <a:spcPts val="0"/>
              </a:spcAft>
              <a:buClr>
                <a:srgbClr val="0D0D0D"/>
              </a:buClr>
              <a:buSzPts val="1700"/>
              <a:buFont typeface="Comic Sans MS"/>
              <a:buChar char="-"/>
            </a:pPr>
            <a:r>
              <a:rPr lang="en-US" sz="1700">
                <a:solidFill>
                  <a:srgbClr val="0D0D0D"/>
                </a:solidFill>
                <a:highlight>
                  <a:srgbClr val="FFFFFF"/>
                </a:highlight>
                <a:latin typeface="Comic Sans MS"/>
                <a:ea typeface="Comic Sans MS"/>
                <a:cs typeface="Comic Sans MS"/>
                <a:sym typeface="Comic Sans MS"/>
              </a:rPr>
              <a:t>Scale of Graph Transformer (GT)</a:t>
            </a:r>
            <a:endParaRPr sz="1700">
              <a:solidFill>
                <a:srgbClr val="0D0D0D"/>
              </a:solidFill>
              <a:highlight>
                <a:srgbClr val="FFFFFF"/>
              </a:highlight>
              <a:latin typeface="Comic Sans MS"/>
              <a:ea typeface="Comic Sans MS"/>
              <a:cs typeface="Comic Sans MS"/>
              <a:sym typeface="Comic Sans MS"/>
            </a:endParaRPr>
          </a:p>
          <a:p>
            <a:pPr indent="-336550" lvl="0" marL="457200" rtl="0" algn="l">
              <a:lnSpc>
                <a:spcPct val="115000"/>
              </a:lnSpc>
              <a:spcBef>
                <a:spcPts val="0"/>
              </a:spcBef>
              <a:spcAft>
                <a:spcPts val="0"/>
              </a:spcAft>
              <a:buClr>
                <a:srgbClr val="0D0D0D"/>
              </a:buClr>
              <a:buSzPts val="1700"/>
              <a:buFont typeface="Comic Sans MS"/>
              <a:buChar char="-"/>
            </a:pPr>
            <a:r>
              <a:rPr lang="en-US" sz="1700">
                <a:solidFill>
                  <a:srgbClr val="0D0D0D"/>
                </a:solidFill>
                <a:highlight>
                  <a:srgbClr val="FFFFFF"/>
                </a:highlight>
                <a:latin typeface="Comic Sans MS"/>
                <a:ea typeface="Comic Sans MS"/>
                <a:cs typeface="Comic Sans MS"/>
                <a:sym typeface="Comic Sans MS"/>
              </a:rPr>
              <a:t>Evaluation Metrics</a:t>
            </a:r>
            <a:endParaRPr sz="1700">
              <a:solidFill>
                <a:srgbClr val="0D0D0D"/>
              </a:solidFill>
              <a:highlight>
                <a:srgbClr val="FFFFFF"/>
              </a:highlight>
              <a:latin typeface="Comic Sans MS"/>
              <a:ea typeface="Comic Sans MS"/>
              <a:cs typeface="Comic Sans MS"/>
              <a:sym typeface="Comic Sans MS"/>
            </a:endParaRPr>
          </a:p>
        </p:txBody>
      </p:sp>
      <p:pic>
        <p:nvPicPr>
          <p:cNvPr id="117" name="Google Shape;117;p9"/>
          <p:cNvPicPr preferRelativeResize="0"/>
          <p:nvPr/>
        </p:nvPicPr>
        <p:blipFill rotWithShape="1">
          <a:blip r:embed="rId3">
            <a:alphaModFix/>
          </a:blip>
          <a:srcRect b="0" l="0" r="0" t="0"/>
          <a:stretch/>
        </p:blipFill>
        <p:spPr>
          <a:xfrm>
            <a:off x="7090175" y="0"/>
            <a:ext cx="2053823" cy="392225"/>
          </a:xfrm>
          <a:prstGeom prst="rect">
            <a:avLst/>
          </a:prstGeom>
          <a:noFill/>
          <a:ln>
            <a:noFill/>
          </a:ln>
        </p:spPr>
      </p:pic>
      <p:pic>
        <p:nvPicPr>
          <p:cNvPr id="118" name="Google Shape;118;p9"/>
          <p:cNvPicPr preferRelativeResize="0"/>
          <p:nvPr/>
        </p:nvPicPr>
        <p:blipFill rotWithShape="1">
          <a:blip r:embed="rId4">
            <a:alphaModFix/>
          </a:blip>
          <a:srcRect b="0" l="0" r="0" t="0"/>
          <a:stretch/>
        </p:blipFill>
        <p:spPr>
          <a:xfrm>
            <a:off x="53350" y="2831800"/>
            <a:ext cx="4904601" cy="1795424"/>
          </a:xfrm>
          <a:prstGeom prst="rect">
            <a:avLst/>
          </a:prstGeom>
          <a:noFill/>
          <a:ln>
            <a:noFill/>
          </a:ln>
        </p:spPr>
      </p:pic>
      <p:pic>
        <p:nvPicPr>
          <p:cNvPr id="119" name="Google Shape;119;p9"/>
          <p:cNvPicPr preferRelativeResize="0"/>
          <p:nvPr/>
        </p:nvPicPr>
        <p:blipFill rotWithShape="1">
          <a:blip r:embed="rId5">
            <a:alphaModFix/>
          </a:blip>
          <a:srcRect b="0" l="0" r="0" t="0"/>
          <a:stretch/>
        </p:blipFill>
        <p:spPr>
          <a:xfrm>
            <a:off x="5202425" y="3187100"/>
            <a:ext cx="3887699" cy="138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